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17CB"/>
    <a:srgbClr val="37E6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3" d="100"/>
          <a:sy n="103" d="100"/>
        </p:scale>
        <p:origin x="85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AA7F0E-91A5-4449-B7F7-AF50B7961F84}" type="datetimeFigureOut">
              <a:rPr lang="en-IN" smtClean="0"/>
              <a:t>10-06-2024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BDC009-EC82-4778-B12A-5C3AADC529AA}" type="slidenum">
              <a:rPr lang="en-IN" smtClean="0"/>
              <a:t>‹#›</a:t>
            </a:fld>
            <a:endParaRPr lang="en-IN"/>
          </a:p>
        </p:txBody>
      </p:sp>
    </p:spTree>
    <p:extLst>
      <p:ext uri="{BB962C8B-B14F-4D97-AF65-F5344CB8AC3E}">
        <p14:creationId xmlns:p14="http://schemas.microsoft.com/office/powerpoint/2010/main" val="461682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A7F0E-91A5-4449-B7F7-AF50B7961F84}" type="datetimeFigureOut">
              <a:rPr lang="en-IN" smtClean="0"/>
              <a:t>10-06-2024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BDC009-EC82-4778-B12A-5C3AADC529AA}" type="slidenum">
              <a:rPr lang="en-IN" smtClean="0"/>
              <a:t>‹#›</a:t>
            </a:fld>
            <a:endParaRPr lang="en-IN"/>
          </a:p>
        </p:txBody>
      </p:sp>
    </p:spTree>
    <p:extLst>
      <p:ext uri="{BB962C8B-B14F-4D97-AF65-F5344CB8AC3E}">
        <p14:creationId xmlns:p14="http://schemas.microsoft.com/office/powerpoint/2010/main" val="3648910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A7F0E-91A5-4449-B7F7-AF50B7961F84}" type="datetimeFigureOut">
              <a:rPr lang="en-IN" smtClean="0"/>
              <a:t>10-06-2024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BDC009-EC82-4778-B12A-5C3AADC529AA}" type="slidenum">
              <a:rPr lang="en-IN" smtClean="0"/>
              <a:t>‹#›</a:t>
            </a:fld>
            <a:endParaRPr lang="en-IN"/>
          </a:p>
        </p:txBody>
      </p:sp>
    </p:spTree>
    <p:extLst>
      <p:ext uri="{BB962C8B-B14F-4D97-AF65-F5344CB8AC3E}">
        <p14:creationId xmlns:p14="http://schemas.microsoft.com/office/powerpoint/2010/main" val="1622747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A7F0E-91A5-4449-B7F7-AF50B7961F84}" type="datetimeFigureOut">
              <a:rPr lang="en-IN" smtClean="0"/>
              <a:t>10-06-2024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BDC009-EC82-4778-B12A-5C3AADC529AA}"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53441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A7F0E-91A5-4449-B7F7-AF50B7961F84}" type="datetimeFigureOut">
              <a:rPr lang="en-IN" smtClean="0"/>
              <a:t>10-06-2024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BDC009-EC82-4778-B12A-5C3AADC529AA}" type="slidenum">
              <a:rPr lang="en-IN" smtClean="0"/>
              <a:t>‹#›</a:t>
            </a:fld>
            <a:endParaRPr lang="en-IN"/>
          </a:p>
        </p:txBody>
      </p:sp>
    </p:spTree>
    <p:extLst>
      <p:ext uri="{BB962C8B-B14F-4D97-AF65-F5344CB8AC3E}">
        <p14:creationId xmlns:p14="http://schemas.microsoft.com/office/powerpoint/2010/main" val="38720340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AA7F0E-91A5-4449-B7F7-AF50B7961F84}" type="datetimeFigureOut">
              <a:rPr lang="en-IN" smtClean="0"/>
              <a:t>10-06-2024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5BDC009-EC82-4778-B12A-5C3AADC529AA}" type="slidenum">
              <a:rPr lang="en-IN" smtClean="0"/>
              <a:t>‹#›</a:t>
            </a:fld>
            <a:endParaRPr lang="en-IN"/>
          </a:p>
        </p:txBody>
      </p:sp>
    </p:spTree>
    <p:extLst>
      <p:ext uri="{BB962C8B-B14F-4D97-AF65-F5344CB8AC3E}">
        <p14:creationId xmlns:p14="http://schemas.microsoft.com/office/powerpoint/2010/main" val="1581086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9AA7F0E-91A5-4449-B7F7-AF50B7961F84}" type="datetimeFigureOut">
              <a:rPr lang="en-IN" smtClean="0"/>
              <a:t>10-06-2024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5BDC009-EC82-4778-B12A-5C3AADC529AA}" type="slidenum">
              <a:rPr lang="en-IN" smtClean="0"/>
              <a:t>‹#›</a:t>
            </a:fld>
            <a:endParaRPr lang="en-IN"/>
          </a:p>
        </p:txBody>
      </p:sp>
    </p:spTree>
    <p:extLst>
      <p:ext uri="{BB962C8B-B14F-4D97-AF65-F5344CB8AC3E}">
        <p14:creationId xmlns:p14="http://schemas.microsoft.com/office/powerpoint/2010/main" val="2681095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A7F0E-91A5-4449-B7F7-AF50B7961F84}" type="datetimeFigureOut">
              <a:rPr lang="en-IN" smtClean="0"/>
              <a:t>10-06-2024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BDC009-EC82-4778-B12A-5C3AADC529AA}" type="slidenum">
              <a:rPr lang="en-IN" smtClean="0"/>
              <a:t>‹#›</a:t>
            </a:fld>
            <a:endParaRPr lang="en-IN"/>
          </a:p>
        </p:txBody>
      </p:sp>
    </p:spTree>
    <p:extLst>
      <p:ext uri="{BB962C8B-B14F-4D97-AF65-F5344CB8AC3E}">
        <p14:creationId xmlns:p14="http://schemas.microsoft.com/office/powerpoint/2010/main" val="19967500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A7F0E-91A5-4449-B7F7-AF50B7961F84}" type="datetimeFigureOut">
              <a:rPr lang="en-IN" smtClean="0"/>
              <a:t>10-06-2024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BDC009-EC82-4778-B12A-5C3AADC529AA}" type="slidenum">
              <a:rPr lang="en-IN" smtClean="0"/>
              <a:t>‹#›</a:t>
            </a:fld>
            <a:endParaRPr lang="en-IN"/>
          </a:p>
        </p:txBody>
      </p:sp>
    </p:spTree>
    <p:extLst>
      <p:ext uri="{BB962C8B-B14F-4D97-AF65-F5344CB8AC3E}">
        <p14:creationId xmlns:p14="http://schemas.microsoft.com/office/powerpoint/2010/main" val="1321721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A7F0E-91A5-4449-B7F7-AF50B7961F84}" type="datetimeFigureOut">
              <a:rPr lang="en-IN" smtClean="0"/>
              <a:t>10-06-2024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BDC009-EC82-4778-B12A-5C3AADC529AA}" type="slidenum">
              <a:rPr lang="en-IN" smtClean="0"/>
              <a:t>‹#›</a:t>
            </a:fld>
            <a:endParaRPr lang="en-IN"/>
          </a:p>
        </p:txBody>
      </p:sp>
    </p:spTree>
    <p:extLst>
      <p:ext uri="{BB962C8B-B14F-4D97-AF65-F5344CB8AC3E}">
        <p14:creationId xmlns:p14="http://schemas.microsoft.com/office/powerpoint/2010/main" val="4225643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A7F0E-91A5-4449-B7F7-AF50B7961F84}" type="datetimeFigureOut">
              <a:rPr lang="en-IN" smtClean="0"/>
              <a:t>10-06-2024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BDC009-EC82-4778-B12A-5C3AADC529AA}" type="slidenum">
              <a:rPr lang="en-IN" smtClean="0"/>
              <a:t>‹#›</a:t>
            </a:fld>
            <a:endParaRPr lang="en-IN"/>
          </a:p>
        </p:txBody>
      </p:sp>
    </p:spTree>
    <p:extLst>
      <p:ext uri="{BB962C8B-B14F-4D97-AF65-F5344CB8AC3E}">
        <p14:creationId xmlns:p14="http://schemas.microsoft.com/office/powerpoint/2010/main" val="361967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AA7F0E-91A5-4449-B7F7-AF50B7961F84}" type="datetimeFigureOut">
              <a:rPr lang="en-IN" smtClean="0"/>
              <a:t>10-06-2024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BDC009-EC82-4778-B12A-5C3AADC529AA}" type="slidenum">
              <a:rPr lang="en-IN" smtClean="0"/>
              <a:t>‹#›</a:t>
            </a:fld>
            <a:endParaRPr lang="en-IN"/>
          </a:p>
        </p:txBody>
      </p:sp>
    </p:spTree>
    <p:extLst>
      <p:ext uri="{BB962C8B-B14F-4D97-AF65-F5344CB8AC3E}">
        <p14:creationId xmlns:p14="http://schemas.microsoft.com/office/powerpoint/2010/main" val="195134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AA7F0E-91A5-4449-B7F7-AF50B7961F84}" type="datetimeFigureOut">
              <a:rPr lang="en-IN" smtClean="0"/>
              <a:t>10-06-2024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5BDC009-EC82-4778-B12A-5C3AADC529AA}" type="slidenum">
              <a:rPr lang="en-IN" smtClean="0"/>
              <a:t>‹#›</a:t>
            </a:fld>
            <a:endParaRPr lang="en-IN"/>
          </a:p>
        </p:txBody>
      </p:sp>
    </p:spTree>
    <p:extLst>
      <p:ext uri="{BB962C8B-B14F-4D97-AF65-F5344CB8AC3E}">
        <p14:creationId xmlns:p14="http://schemas.microsoft.com/office/powerpoint/2010/main" val="3864097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AA7F0E-91A5-4449-B7F7-AF50B7961F84}" type="datetimeFigureOut">
              <a:rPr lang="en-IN" smtClean="0"/>
              <a:t>10-06-2024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5BDC009-EC82-4778-B12A-5C3AADC529AA}" type="slidenum">
              <a:rPr lang="en-IN" smtClean="0"/>
              <a:t>‹#›</a:t>
            </a:fld>
            <a:endParaRPr lang="en-IN"/>
          </a:p>
        </p:txBody>
      </p:sp>
    </p:spTree>
    <p:extLst>
      <p:ext uri="{BB962C8B-B14F-4D97-AF65-F5344CB8AC3E}">
        <p14:creationId xmlns:p14="http://schemas.microsoft.com/office/powerpoint/2010/main" val="3400677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AA7F0E-91A5-4449-B7F7-AF50B7961F84}" type="datetimeFigureOut">
              <a:rPr lang="en-IN" smtClean="0"/>
              <a:t>10-06-2024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5BDC009-EC82-4778-B12A-5C3AADC529AA}" type="slidenum">
              <a:rPr lang="en-IN" smtClean="0"/>
              <a:t>‹#›</a:t>
            </a:fld>
            <a:endParaRPr lang="en-IN"/>
          </a:p>
        </p:txBody>
      </p:sp>
    </p:spTree>
    <p:extLst>
      <p:ext uri="{BB962C8B-B14F-4D97-AF65-F5344CB8AC3E}">
        <p14:creationId xmlns:p14="http://schemas.microsoft.com/office/powerpoint/2010/main" val="410307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AA7F0E-91A5-4449-B7F7-AF50B7961F84}" type="datetimeFigureOut">
              <a:rPr lang="en-IN" smtClean="0"/>
              <a:t>10-06-2024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BDC009-EC82-4778-B12A-5C3AADC529AA}" type="slidenum">
              <a:rPr lang="en-IN" smtClean="0"/>
              <a:t>‹#›</a:t>
            </a:fld>
            <a:endParaRPr lang="en-IN"/>
          </a:p>
        </p:txBody>
      </p:sp>
    </p:spTree>
    <p:extLst>
      <p:ext uri="{BB962C8B-B14F-4D97-AF65-F5344CB8AC3E}">
        <p14:creationId xmlns:p14="http://schemas.microsoft.com/office/powerpoint/2010/main" val="2133356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AA7F0E-91A5-4449-B7F7-AF50B7961F84}" type="datetimeFigureOut">
              <a:rPr lang="en-IN" smtClean="0"/>
              <a:t>10-06-2024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5BDC009-EC82-4778-B12A-5C3AADC529AA}" type="slidenum">
              <a:rPr lang="en-IN" smtClean="0"/>
              <a:t>‹#›</a:t>
            </a:fld>
            <a:endParaRPr lang="en-IN"/>
          </a:p>
        </p:txBody>
      </p:sp>
    </p:spTree>
    <p:extLst>
      <p:ext uri="{BB962C8B-B14F-4D97-AF65-F5344CB8AC3E}">
        <p14:creationId xmlns:p14="http://schemas.microsoft.com/office/powerpoint/2010/main" val="3429977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9AA7F0E-91A5-4449-B7F7-AF50B7961F84}" type="datetimeFigureOut">
              <a:rPr lang="en-IN" smtClean="0"/>
              <a:t>10-06-2024</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5BDC009-EC82-4778-B12A-5C3AADC529AA}" type="slidenum">
              <a:rPr lang="en-IN" smtClean="0"/>
              <a:t>‹#›</a:t>
            </a:fld>
            <a:endParaRPr lang="en-IN"/>
          </a:p>
        </p:txBody>
      </p:sp>
    </p:spTree>
    <p:extLst>
      <p:ext uri="{BB962C8B-B14F-4D97-AF65-F5344CB8AC3E}">
        <p14:creationId xmlns:p14="http://schemas.microsoft.com/office/powerpoint/2010/main" val="2214015104"/>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frendioriginal.com/blog/what-is-brake-pedal"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71E58-8F62-E69E-B2AE-ECF721F2D3F9}"/>
              </a:ext>
            </a:extLst>
          </p:cNvPr>
          <p:cNvSpPr>
            <a:spLocks noGrp="1"/>
          </p:cNvSpPr>
          <p:nvPr>
            <p:ph type="ctrTitle"/>
          </p:nvPr>
        </p:nvSpPr>
        <p:spPr/>
        <p:txBody>
          <a:bodyPr/>
          <a:lstStyle/>
          <a:p>
            <a:r>
              <a:rPr lang="en-IN" dirty="0"/>
              <a:t>BRAKES</a:t>
            </a:r>
          </a:p>
        </p:txBody>
      </p:sp>
      <p:sp>
        <p:nvSpPr>
          <p:cNvPr id="3" name="Subtitle 2">
            <a:extLst>
              <a:ext uri="{FF2B5EF4-FFF2-40B4-BE49-F238E27FC236}">
                <a16:creationId xmlns:a16="http://schemas.microsoft.com/office/drawing/2014/main" id="{42B3CB61-43DB-4954-FFA6-053132B175E7}"/>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845111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7A7DB-DF80-9157-7D88-427EA3B1B40B}"/>
              </a:ext>
            </a:extLst>
          </p:cNvPr>
          <p:cNvSpPr>
            <a:spLocks noGrp="1"/>
          </p:cNvSpPr>
          <p:nvPr>
            <p:ph type="title"/>
          </p:nvPr>
        </p:nvSpPr>
        <p:spPr/>
        <p:txBody>
          <a:bodyPr/>
          <a:lstStyle/>
          <a:p>
            <a:r>
              <a:rPr lang="en-IN" dirty="0"/>
              <a:t>Brake callipers and Brake pads</a:t>
            </a:r>
          </a:p>
        </p:txBody>
      </p:sp>
      <p:sp>
        <p:nvSpPr>
          <p:cNvPr id="3" name="Content Placeholder 2">
            <a:extLst>
              <a:ext uri="{FF2B5EF4-FFF2-40B4-BE49-F238E27FC236}">
                <a16:creationId xmlns:a16="http://schemas.microsoft.com/office/drawing/2014/main" id="{F8660754-FD13-04C4-0EC9-BC635113E1AA}"/>
              </a:ext>
            </a:extLst>
          </p:cNvPr>
          <p:cNvSpPr>
            <a:spLocks noGrp="1"/>
          </p:cNvSpPr>
          <p:nvPr>
            <p:ph idx="1"/>
          </p:nvPr>
        </p:nvSpPr>
        <p:spPr/>
        <p:txBody>
          <a:bodyPr>
            <a:normAutofit fontScale="85000" lnSpcReduction="20000"/>
          </a:bodyPr>
          <a:lstStyle/>
          <a:p>
            <a:pPr marL="36900" indent="0">
              <a:buNone/>
            </a:pPr>
            <a:r>
              <a:rPr lang="en-US" dirty="0"/>
              <a:t>Brake calipers are crucial components in a vehicle's disc brake system, which is the most common type of brake system used today. Unlike brake cylinders which are specific to drum brakes, calipers are essential for squeezing the brake pads against the disc-shaped rotors to slow down the wheels.</a:t>
            </a:r>
          </a:p>
          <a:p>
            <a:pPr marL="36900" indent="0">
              <a:buNone/>
            </a:pPr>
            <a:r>
              <a:rPr lang="en-US" dirty="0"/>
              <a:t>Here's a breakdown of how brake calipers work:</a:t>
            </a:r>
          </a:p>
          <a:p>
            <a:pPr>
              <a:buFont typeface="+mj-lt"/>
              <a:buAutoNum type="arabicPeriod"/>
            </a:pPr>
            <a:r>
              <a:rPr lang="en-US" b="1" dirty="0"/>
              <a:t>Hydraulic Pressure:</a:t>
            </a:r>
            <a:r>
              <a:rPr lang="en-US" dirty="0"/>
              <a:t> When you press the brake pedal, the master cylinder pressurizes the brake fluid which is then transmitted through brake lines.</a:t>
            </a:r>
          </a:p>
          <a:p>
            <a:pPr>
              <a:buFont typeface="+mj-lt"/>
              <a:buAutoNum type="arabicPeriod"/>
            </a:pPr>
            <a:r>
              <a:rPr lang="en-US" b="1" dirty="0"/>
              <a:t>Force Transfer:</a:t>
            </a:r>
            <a:r>
              <a:rPr lang="en-US" dirty="0"/>
              <a:t> The brake caliper houses pistons (usually one or more depending on the design) that are directly impacted by the pressurized brake fluid.</a:t>
            </a:r>
          </a:p>
          <a:p>
            <a:pPr>
              <a:buFont typeface="+mj-lt"/>
              <a:buAutoNum type="arabicPeriod"/>
            </a:pPr>
            <a:r>
              <a:rPr lang="en-US" b="1" dirty="0"/>
              <a:t>Squeezing the Pads:</a:t>
            </a:r>
            <a:r>
              <a:rPr lang="en-US" dirty="0"/>
              <a:t> The force from the pistons pushes the brake pads inwards against the rotor.</a:t>
            </a:r>
          </a:p>
          <a:p>
            <a:pPr>
              <a:buFont typeface="+mj-lt"/>
              <a:buAutoNum type="arabicPeriod"/>
            </a:pPr>
            <a:r>
              <a:rPr lang="en-US" b="1" dirty="0"/>
              <a:t>Friction Generation:</a:t>
            </a:r>
            <a:r>
              <a:rPr lang="en-US" dirty="0"/>
              <a:t> The friction between the high-friction material of the brake pads and the smooth surface of the rotor creates the stopping power that slows down the wheel.</a:t>
            </a:r>
          </a:p>
          <a:p>
            <a:pPr>
              <a:buFont typeface="+mj-lt"/>
              <a:buAutoNum type="arabicPeriod"/>
            </a:pPr>
            <a:endParaRPr lang="en-US" dirty="0"/>
          </a:p>
          <a:p>
            <a:pPr marL="36900" indent="0">
              <a:buNone/>
            </a:pPr>
            <a:r>
              <a:rPr lang="en-US" dirty="0"/>
              <a:t>Brake pads are the workhorses of your car's disc brake system. They're the parts that come into direct contact with the spinning discs (rotors) to slow down the wheels and ultimately the vehicle.</a:t>
            </a:r>
          </a:p>
          <a:p>
            <a:endParaRPr lang="en-IN" dirty="0"/>
          </a:p>
        </p:txBody>
      </p:sp>
    </p:spTree>
    <p:extLst>
      <p:ext uri="{BB962C8B-B14F-4D97-AF65-F5344CB8AC3E}">
        <p14:creationId xmlns:p14="http://schemas.microsoft.com/office/powerpoint/2010/main" val="2855613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9CF3926-3C43-BF2B-8722-D5EADEFCAB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224" y="2354122"/>
            <a:ext cx="6092663" cy="4059237"/>
          </a:xfrm>
        </p:spPr>
      </p:pic>
      <p:sp>
        <p:nvSpPr>
          <p:cNvPr id="4" name="Title 1">
            <a:extLst>
              <a:ext uri="{FF2B5EF4-FFF2-40B4-BE49-F238E27FC236}">
                <a16:creationId xmlns:a16="http://schemas.microsoft.com/office/drawing/2014/main" id="{E788AB51-7BE6-AA7C-19BE-7185625D4E32}"/>
              </a:ext>
            </a:extLst>
          </p:cNvPr>
          <p:cNvSpPr>
            <a:spLocks noGrp="1"/>
          </p:cNvSpPr>
          <p:nvPr>
            <p:ph type="title"/>
          </p:nvPr>
        </p:nvSpPr>
        <p:spPr>
          <a:xfrm>
            <a:off x="914400" y="609600"/>
            <a:ext cx="10353675" cy="969963"/>
          </a:xfrm>
        </p:spPr>
        <p:txBody>
          <a:bodyPr/>
          <a:lstStyle/>
          <a:p>
            <a:r>
              <a:rPr lang="en-IN" dirty="0"/>
              <a:t>Brake callipers and Brake pads</a:t>
            </a:r>
          </a:p>
        </p:txBody>
      </p:sp>
      <p:cxnSp>
        <p:nvCxnSpPr>
          <p:cNvPr id="8" name="Straight Arrow Connector 7">
            <a:extLst>
              <a:ext uri="{FF2B5EF4-FFF2-40B4-BE49-F238E27FC236}">
                <a16:creationId xmlns:a16="http://schemas.microsoft.com/office/drawing/2014/main" id="{80F4EA0E-5785-BC04-92FC-94E52DD2A4B3}"/>
              </a:ext>
            </a:extLst>
          </p:cNvPr>
          <p:cNvCxnSpPr/>
          <p:nvPr/>
        </p:nvCxnSpPr>
        <p:spPr>
          <a:xfrm>
            <a:off x="914400" y="2125964"/>
            <a:ext cx="905435" cy="144154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E7310F5E-674E-867B-439D-1D83D045F4D5}"/>
              </a:ext>
            </a:extLst>
          </p:cNvPr>
          <p:cNvCxnSpPr>
            <a:cxnSpLocks/>
          </p:cNvCxnSpPr>
          <p:nvPr/>
        </p:nvCxnSpPr>
        <p:spPr>
          <a:xfrm>
            <a:off x="3727076" y="2205318"/>
            <a:ext cx="0" cy="9775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B7D0078A-6279-A246-E8F1-102F1C8C2EF2}"/>
              </a:ext>
            </a:extLst>
          </p:cNvPr>
          <p:cNvCxnSpPr>
            <a:cxnSpLocks/>
          </p:cNvCxnSpPr>
          <p:nvPr/>
        </p:nvCxnSpPr>
        <p:spPr>
          <a:xfrm flipH="1" flipV="1">
            <a:off x="3727076" y="3906369"/>
            <a:ext cx="970430" cy="12483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D4F8E2AC-3777-84C8-4883-41517950ABCA}"/>
              </a:ext>
            </a:extLst>
          </p:cNvPr>
          <p:cNvSpPr txBox="1"/>
          <p:nvPr/>
        </p:nvSpPr>
        <p:spPr>
          <a:xfrm>
            <a:off x="3201130" y="1827868"/>
            <a:ext cx="1051891" cy="369332"/>
          </a:xfrm>
          <a:prstGeom prst="rect">
            <a:avLst/>
          </a:prstGeom>
          <a:noFill/>
        </p:spPr>
        <p:txBody>
          <a:bodyPr wrap="none" rtlCol="0">
            <a:spAutoFit/>
          </a:bodyPr>
          <a:lstStyle/>
          <a:p>
            <a:r>
              <a:rPr lang="en-IN" dirty="0"/>
              <a:t>Callipers</a:t>
            </a:r>
          </a:p>
        </p:txBody>
      </p:sp>
      <p:sp>
        <p:nvSpPr>
          <p:cNvPr id="18" name="TextBox 17">
            <a:extLst>
              <a:ext uri="{FF2B5EF4-FFF2-40B4-BE49-F238E27FC236}">
                <a16:creationId xmlns:a16="http://schemas.microsoft.com/office/drawing/2014/main" id="{642F24F5-9CCC-B278-64AF-0ADA7C2A2CFF}"/>
              </a:ext>
            </a:extLst>
          </p:cNvPr>
          <p:cNvSpPr txBox="1"/>
          <p:nvPr/>
        </p:nvSpPr>
        <p:spPr>
          <a:xfrm>
            <a:off x="516083" y="1736019"/>
            <a:ext cx="745460" cy="369332"/>
          </a:xfrm>
          <a:prstGeom prst="rect">
            <a:avLst/>
          </a:prstGeom>
          <a:noFill/>
        </p:spPr>
        <p:txBody>
          <a:bodyPr wrap="none" rtlCol="0">
            <a:spAutoFit/>
          </a:bodyPr>
          <a:lstStyle/>
          <a:p>
            <a:r>
              <a:rPr lang="en-IN" dirty="0"/>
              <a:t>Rotor</a:t>
            </a:r>
          </a:p>
        </p:txBody>
      </p:sp>
      <p:sp>
        <p:nvSpPr>
          <p:cNvPr id="19" name="TextBox 18">
            <a:extLst>
              <a:ext uri="{FF2B5EF4-FFF2-40B4-BE49-F238E27FC236}">
                <a16:creationId xmlns:a16="http://schemas.microsoft.com/office/drawing/2014/main" id="{456D12C1-B23F-EBEE-749B-32E1BD1D8A7E}"/>
              </a:ext>
            </a:extLst>
          </p:cNvPr>
          <p:cNvSpPr txBox="1"/>
          <p:nvPr/>
        </p:nvSpPr>
        <p:spPr>
          <a:xfrm>
            <a:off x="4221762" y="5154706"/>
            <a:ext cx="1260281" cy="369332"/>
          </a:xfrm>
          <a:prstGeom prst="rect">
            <a:avLst/>
          </a:prstGeom>
          <a:noFill/>
        </p:spPr>
        <p:txBody>
          <a:bodyPr wrap="none" rtlCol="0">
            <a:spAutoFit/>
          </a:bodyPr>
          <a:lstStyle/>
          <a:p>
            <a:r>
              <a:rPr lang="en-IN" dirty="0"/>
              <a:t>Brake pads</a:t>
            </a:r>
          </a:p>
        </p:txBody>
      </p:sp>
      <p:pic>
        <p:nvPicPr>
          <p:cNvPr id="7170" name="Picture 2">
            <a:extLst>
              <a:ext uri="{FF2B5EF4-FFF2-40B4-BE49-F238E27FC236}">
                <a16:creationId xmlns:a16="http://schemas.microsoft.com/office/drawing/2014/main" id="{2534C7A0-A90E-F4AB-4D9B-A41D405C9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54122"/>
            <a:ext cx="5401516" cy="327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434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D8D4-FDC0-D354-629A-B1104708C716}"/>
              </a:ext>
            </a:extLst>
          </p:cNvPr>
          <p:cNvSpPr>
            <a:spLocks noGrp="1"/>
          </p:cNvSpPr>
          <p:nvPr>
            <p:ph type="title"/>
          </p:nvPr>
        </p:nvSpPr>
        <p:spPr/>
        <p:txBody>
          <a:bodyPr>
            <a:normAutofit/>
          </a:bodyPr>
          <a:lstStyle/>
          <a:p>
            <a:r>
              <a:rPr lang="en-IN" sz="3200" dirty="0"/>
              <a:t>Some other components:</a:t>
            </a:r>
          </a:p>
        </p:txBody>
      </p:sp>
      <p:sp>
        <p:nvSpPr>
          <p:cNvPr id="3" name="Content Placeholder 2">
            <a:extLst>
              <a:ext uri="{FF2B5EF4-FFF2-40B4-BE49-F238E27FC236}">
                <a16:creationId xmlns:a16="http://schemas.microsoft.com/office/drawing/2014/main" id="{82CE111D-C6AC-5E69-A936-3C7ED2272F55}"/>
              </a:ext>
            </a:extLst>
          </p:cNvPr>
          <p:cNvSpPr>
            <a:spLocks noGrp="1"/>
          </p:cNvSpPr>
          <p:nvPr>
            <p:ph idx="1"/>
          </p:nvPr>
        </p:nvSpPr>
        <p:spPr>
          <a:xfrm>
            <a:off x="913795" y="1497106"/>
            <a:ext cx="4671217" cy="4634753"/>
          </a:xfrm>
        </p:spPr>
        <p:txBody>
          <a:bodyPr/>
          <a:lstStyle/>
          <a:p>
            <a:pPr marL="36900" indent="0" algn="ctr">
              <a:buNone/>
            </a:pPr>
            <a:r>
              <a:rPr lang="en-IN" sz="2400" dirty="0"/>
              <a:t>Banjo bolt</a:t>
            </a:r>
          </a:p>
          <a:p>
            <a:pPr marL="36900" indent="0">
              <a:buNone/>
            </a:pPr>
            <a:r>
              <a:rPr lang="en-US" sz="1600" dirty="0"/>
              <a:t>A banjo bolt is a specific type of bolt used to create a connection between a hose and a threaded component. Banjo bolts are most commonly used in hydraulic systems, which transfer fluid power. They are also used in lubrication systems, fuel systems, and brake systems</a:t>
            </a:r>
            <a:r>
              <a:rPr lang="en-US" dirty="0"/>
              <a:t>.</a:t>
            </a:r>
            <a:endParaRPr lang="en-IN" dirty="0"/>
          </a:p>
        </p:txBody>
      </p:sp>
      <p:pic>
        <p:nvPicPr>
          <p:cNvPr id="8194" name="Picture 2" descr="An example of typical banjo fitting components (left) with an identical fitting connecting a hose to a tee fitting.">
            <a:extLst>
              <a:ext uri="{FF2B5EF4-FFF2-40B4-BE49-F238E27FC236}">
                <a16:creationId xmlns:a16="http://schemas.microsoft.com/office/drawing/2014/main" id="{55916BC1-EFE7-8CE5-EABF-CA32AA388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95" y="3733075"/>
            <a:ext cx="4143562" cy="286494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23D49EF-781F-08C2-5EF8-197B312DE756}"/>
              </a:ext>
            </a:extLst>
          </p:cNvPr>
          <p:cNvSpPr txBox="1">
            <a:spLocks/>
          </p:cNvSpPr>
          <p:nvPr/>
        </p:nvSpPr>
        <p:spPr>
          <a:xfrm>
            <a:off x="6090676" y="1497105"/>
            <a:ext cx="4671217" cy="463475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2400" dirty="0"/>
              <a:t>Brake fluid</a:t>
            </a:r>
          </a:p>
          <a:p>
            <a:pPr marL="36900" indent="0">
              <a:buFont typeface="Wingdings 2" charset="2"/>
              <a:buNone/>
            </a:pPr>
            <a:r>
              <a:rPr lang="en-US" sz="1600" dirty="0"/>
              <a:t>Brake fluid is a hydraulic fluid that plays a vital role in your car's braking system. It's a hygroscopic fluid, meaning it absorbs moisture from the surrounding air. This moisture absorption is important because it helps prevent corrosion within the brake system. However, too much moisture can lower the boiling point of the brake fluid, which can lead to brake failure.</a:t>
            </a:r>
            <a:endParaRPr lang="en-IN" sz="1100" dirty="0"/>
          </a:p>
        </p:txBody>
      </p:sp>
      <p:pic>
        <p:nvPicPr>
          <p:cNvPr id="7" name="Picture 6">
            <a:extLst>
              <a:ext uri="{FF2B5EF4-FFF2-40B4-BE49-F238E27FC236}">
                <a16:creationId xmlns:a16="http://schemas.microsoft.com/office/drawing/2014/main" id="{B1C916E1-0C99-36AD-4604-346AC5204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641" y="4495874"/>
            <a:ext cx="1109285" cy="1904926"/>
          </a:xfrm>
          <a:prstGeom prst="rect">
            <a:avLst/>
          </a:prstGeom>
        </p:spPr>
      </p:pic>
    </p:spTree>
    <p:extLst>
      <p:ext uri="{BB962C8B-B14F-4D97-AF65-F5344CB8AC3E}">
        <p14:creationId xmlns:p14="http://schemas.microsoft.com/office/powerpoint/2010/main" val="1495391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38311-3A79-2C41-891B-9227D31C1867}"/>
              </a:ext>
            </a:extLst>
          </p:cNvPr>
          <p:cNvSpPr>
            <a:spLocks noGrp="1"/>
          </p:cNvSpPr>
          <p:nvPr>
            <p:ph type="title"/>
          </p:nvPr>
        </p:nvSpPr>
        <p:spPr/>
        <p:txBody>
          <a:bodyPr/>
          <a:lstStyle/>
          <a:p>
            <a:r>
              <a:rPr lang="en-IN" dirty="0"/>
              <a:t>Brake bleeding</a:t>
            </a:r>
          </a:p>
        </p:txBody>
      </p:sp>
      <p:sp>
        <p:nvSpPr>
          <p:cNvPr id="3" name="Content Placeholder 2">
            <a:extLst>
              <a:ext uri="{FF2B5EF4-FFF2-40B4-BE49-F238E27FC236}">
                <a16:creationId xmlns:a16="http://schemas.microsoft.com/office/drawing/2014/main" id="{E4BB68D2-1481-31E3-1CC5-B4F35AFB5011}"/>
              </a:ext>
            </a:extLst>
          </p:cNvPr>
          <p:cNvSpPr>
            <a:spLocks noGrp="1"/>
          </p:cNvSpPr>
          <p:nvPr>
            <p:ph idx="1"/>
          </p:nvPr>
        </p:nvSpPr>
        <p:spPr>
          <a:xfrm>
            <a:off x="913795" y="1732449"/>
            <a:ext cx="5513899" cy="4058751"/>
          </a:xfrm>
        </p:spPr>
        <p:txBody>
          <a:bodyPr>
            <a:normAutofit/>
          </a:bodyPr>
          <a:lstStyle/>
          <a:p>
            <a:pPr marL="36900" indent="0">
              <a:buNone/>
            </a:pPr>
            <a:r>
              <a:rPr lang="en-US" sz="1600" dirty="0"/>
              <a:t>Brake bleeding is the process of removing air bubbles from your car's hydraulic brake system. Air is compressible, whereas brake fluid is not. If air gets into the system, it can create a spongy brake pedal and reduce braking performance. This can be dangerous.</a:t>
            </a:r>
          </a:p>
          <a:p>
            <a:pPr marL="36900" indent="0">
              <a:buNone/>
            </a:pPr>
            <a:r>
              <a:rPr lang="en-US" sz="1600" dirty="0"/>
              <a:t>There are two main methods for bleeding brakes:</a:t>
            </a:r>
          </a:p>
          <a:p>
            <a:r>
              <a:rPr lang="en-US" sz="1600" dirty="0"/>
              <a:t>Pump and hold method: This is the traditional method where one person pumps the brake pedal while another opens and closes the bleeder screws to expel air bubbles.</a:t>
            </a:r>
          </a:p>
          <a:p>
            <a:r>
              <a:rPr lang="en-US" sz="1600" dirty="0"/>
              <a:t>Vacuum method: This method uses a vacuum pump to suck out the fluid and air bubbles from the bleeder screws.</a:t>
            </a:r>
          </a:p>
          <a:p>
            <a:pPr marL="36900" indent="0">
              <a:buNone/>
            </a:pPr>
            <a:endParaRPr lang="en-IN" sz="1600" dirty="0"/>
          </a:p>
        </p:txBody>
      </p:sp>
      <p:pic>
        <p:nvPicPr>
          <p:cNvPr id="9218" name="Picture 2">
            <a:extLst>
              <a:ext uri="{FF2B5EF4-FFF2-40B4-BE49-F238E27FC236}">
                <a16:creationId xmlns:a16="http://schemas.microsoft.com/office/drawing/2014/main" id="{CBA60891-D941-E0A3-3C85-42D76A53F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935" y="1745035"/>
            <a:ext cx="5049371" cy="3367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335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9BADC-89F0-22F8-F669-69BCFF1FB45E}"/>
              </a:ext>
            </a:extLst>
          </p:cNvPr>
          <p:cNvSpPr>
            <a:spLocks noGrp="1"/>
          </p:cNvSpPr>
          <p:nvPr>
            <p:ph type="title"/>
          </p:nvPr>
        </p:nvSpPr>
        <p:spPr>
          <a:xfrm>
            <a:off x="924443" y="2317102"/>
            <a:ext cx="10353762" cy="970450"/>
          </a:xfrm>
        </p:spPr>
        <p:txBody>
          <a:bodyPr>
            <a:normAutofit/>
          </a:bodyPr>
          <a:lstStyle/>
          <a:p>
            <a:r>
              <a:rPr lang="en-IN" sz="4400" dirty="0"/>
              <a:t>WHEEL ASSEMBLY</a:t>
            </a:r>
          </a:p>
        </p:txBody>
      </p:sp>
      <p:sp>
        <p:nvSpPr>
          <p:cNvPr id="3" name="Content Placeholder 2">
            <a:extLst>
              <a:ext uri="{FF2B5EF4-FFF2-40B4-BE49-F238E27FC236}">
                <a16:creationId xmlns:a16="http://schemas.microsoft.com/office/drawing/2014/main" id="{088843BC-5055-DC7F-DF81-7E7E313D0ED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849775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6C456-875F-05C1-1B33-6743F5F2157B}"/>
              </a:ext>
            </a:extLst>
          </p:cNvPr>
          <p:cNvSpPr>
            <a:spLocks noGrp="1"/>
          </p:cNvSpPr>
          <p:nvPr>
            <p:ph type="title"/>
          </p:nvPr>
        </p:nvSpPr>
        <p:spPr/>
        <p:txBody>
          <a:bodyPr/>
          <a:lstStyle/>
          <a:p>
            <a:r>
              <a:rPr lang="en-IN" dirty="0"/>
              <a:t>Main Components:</a:t>
            </a:r>
          </a:p>
        </p:txBody>
      </p:sp>
      <p:sp>
        <p:nvSpPr>
          <p:cNvPr id="3" name="Content Placeholder 2">
            <a:extLst>
              <a:ext uri="{FF2B5EF4-FFF2-40B4-BE49-F238E27FC236}">
                <a16:creationId xmlns:a16="http://schemas.microsoft.com/office/drawing/2014/main" id="{6FD24557-ED33-2C59-5EBE-F12F1BE9D422}"/>
              </a:ext>
            </a:extLst>
          </p:cNvPr>
          <p:cNvSpPr>
            <a:spLocks noGrp="1"/>
          </p:cNvSpPr>
          <p:nvPr>
            <p:ph idx="1"/>
          </p:nvPr>
        </p:nvSpPr>
        <p:spPr/>
        <p:txBody>
          <a:bodyPr/>
          <a:lstStyle/>
          <a:p>
            <a:r>
              <a:rPr lang="en-IN" dirty="0"/>
              <a:t>Upright</a:t>
            </a:r>
          </a:p>
          <a:p>
            <a:r>
              <a:rPr lang="en-IN" dirty="0"/>
              <a:t>Hubs</a:t>
            </a:r>
          </a:p>
          <a:p>
            <a:r>
              <a:rPr lang="en-IN" dirty="0"/>
              <a:t>UBJ</a:t>
            </a:r>
          </a:p>
          <a:p>
            <a:endParaRPr lang="en-IN" dirty="0"/>
          </a:p>
        </p:txBody>
      </p:sp>
    </p:spTree>
    <p:extLst>
      <p:ext uri="{BB962C8B-B14F-4D97-AF65-F5344CB8AC3E}">
        <p14:creationId xmlns:p14="http://schemas.microsoft.com/office/powerpoint/2010/main" val="898445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88A1E-8C00-B6D4-9126-B5B26C0F1CA9}"/>
              </a:ext>
            </a:extLst>
          </p:cNvPr>
          <p:cNvSpPr>
            <a:spLocks noGrp="1"/>
          </p:cNvSpPr>
          <p:nvPr>
            <p:ph type="title"/>
          </p:nvPr>
        </p:nvSpPr>
        <p:spPr/>
        <p:txBody>
          <a:bodyPr/>
          <a:lstStyle/>
          <a:p>
            <a:r>
              <a:rPr lang="en-IN" dirty="0"/>
              <a:t>Upright</a:t>
            </a:r>
          </a:p>
        </p:txBody>
      </p:sp>
      <p:sp>
        <p:nvSpPr>
          <p:cNvPr id="3" name="Content Placeholder 2">
            <a:extLst>
              <a:ext uri="{FF2B5EF4-FFF2-40B4-BE49-F238E27FC236}">
                <a16:creationId xmlns:a16="http://schemas.microsoft.com/office/drawing/2014/main" id="{934074F6-C41B-59E3-5FB3-D0BE84A783AB}"/>
              </a:ext>
            </a:extLst>
          </p:cNvPr>
          <p:cNvSpPr>
            <a:spLocks noGrp="1"/>
          </p:cNvSpPr>
          <p:nvPr>
            <p:ph idx="1"/>
          </p:nvPr>
        </p:nvSpPr>
        <p:spPr/>
        <p:txBody>
          <a:bodyPr/>
          <a:lstStyle/>
          <a:p>
            <a:pPr marL="36900" indent="0">
              <a:buNone/>
            </a:pPr>
            <a:r>
              <a:rPr lang="en-US" dirty="0"/>
              <a:t>In the context of brakes, the upright is also called a </a:t>
            </a:r>
            <a:r>
              <a:rPr lang="en-US" b="1" dirty="0"/>
              <a:t>spindle</a:t>
            </a:r>
            <a:r>
              <a:rPr lang="en-US" dirty="0"/>
              <a:t> or </a:t>
            </a:r>
            <a:r>
              <a:rPr lang="en-US" b="1" dirty="0"/>
              <a:t>steering knuckle</a:t>
            </a:r>
            <a:r>
              <a:rPr lang="en-US" dirty="0"/>
              <a:t>. It's a critical vehicle component, especially for suspension, steering, and braking systems.</a:t>
            </a:r>
          </a:p>
          <a:p>
            <a:pPr marL="36900" indent="0">
              <a:buNone/>
            </a:pPr>
            <a:r>
              <a:rPr lang="en-US" dirty="0"/>
              <a:t>Here's how the upright is involved in braking:</a:t>
            </a:r>
          </a:p>
          <a:p>
            <a:pPr>
              <a:buFont typeface="Arial" panose="020B0604020202020204" pitchFamily="34" charset="0"/>
              <a:buChar char="•"/>
            </a:pPr>
            <a:r>
              <a:rPr lang="en-US" b="1" dirty="0"/>
              <a:t>Mounting point:</a:t>
            </a:r>
            <a:r>
              <a:rPr lang="en-US" dirty="0"/>
              <a:t> The brake caliper, which houses the brake pads that clamp onto the disc rotor to slow down the wheel, is bolted onto the upright.</a:t>
            </a:r>
          </a:p>
          <a:p>
            <a:pPr>
              <a:buFont typeface="Arial" panose="020B0604020202020204" pitchFamily="34" charset="0"/>
              <a:buChar char="•"/>
            </a:pPr>
            <a:r>
              <a:rPr lang="en-US" b="1" dirty="0"/>
              <a:t>Strength and stability:</a:t>
            </a:r>
            <a:r>
              <a:rPr lang="en-US" dirty="0"/>
              <a:t> During braking, significant forces are exerted. The upright needs to be strong and rigid enough to handle these forces and maintain the proper alignment between the wheel and the rest of the suspension system.</a:t>
            </a:r>
          </a:p>
          <a:p>
            <a:endParaRPr lang="en-IN" dirty="0"/>
          </a:p>
        </p:txBody>
      </p:sp>
    </p:spTree>
    <p:extLst>
      <p:ext uri="{BB962C8B-B14F-4D97-AF65-F5344CB8AC3E}">
        <p14:creationId xmlns:p14="http://schemas.microsoft.com/office/powerpoint/2010/main" val="2784486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852AD-491D-2966-EF4B-CE5674648CB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3AD8520-5705-836E-9684-AB22EA762CD2}"/>
              </a:ext>
            </a:extLst>
          </p:cNvPr>
          <p:cNvPicPr>
            <a:picLocks noGrp="1" noChangeAspect="1"/>
          </p:cNvPicPr>
          <p:nvPr>
            <p:ph idx="1"/>
          </p:nvPr>
        </p:nvPicPr>
        <p:blipFill>
          <a:blip r:embed="rId2"/>
          <a:stretch>
            <a:fillRect/>
          </a:stretch>
        </p:blipFill>
        <p:spPr>
          <a:xfrm>
            <a:off x="3026100" y="7386"/>
            <a:ext cx="6129151" cy="6843228"/>
          </a:xfrm>
        </p:spPr>
      </p:pic>
      <p:cxnSp>
        <p:nvCxnSpPr>
          <p:cNvPr id="7" name="Straight Arrow Connector 6">
            <a:extLst>
              <a:ext uri="{FF2B5EF4-FFF2-40B4-BE49-F238E27FC236}">
                <a16:creationId xmlns:a16="http://schemas.microsoft.com/office/drawing/2014/main" id="{626194E0-DD61-0C24-0453-F285AB2046FF}"/>
              </a:ext>
            </a:extLst>
          </p:cNvPr>
          <p:cNvCxnSpPr>
            <a:cxnSpLocks/>
          </p:cNvCxnSpPr>
          <p:nvPr/>
        </p:nvCxnSpPr>
        <p:spPr>
          <a:xfrm flipH="1" flipV="1">
            <a:off x="6643396" y="786882"/>
            <a:ext cx="1119674" cy="715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0FC0A81D-B5BD-C8C3-4726-886C4412DD4E}"/>
              </a:ext>
            </a:extLst>
          </p:cNvPr>
          <p:cNvCxnSpPr/>
          <p:nvPr/>
        </p:nvCxnSpPr>
        <p:spPr>
          <a:xfrm flipV="1">
            <a:off x="3638939" y="3079102"/>
            <a:ext cx="513183" cy="5878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EBBD6F11-BD1F-0EDC-24E0-FF1352756EBD}"/>
              </a:ext>
            </a:extLst>
          </p:cNvPr>
          <p:cNvCxnSpPr/>
          <p:nvPr/>
        </p:nvCxnSpPr>
        <p:spPr>
          <a:xfrm>
            <a:off x="3741576" y="4133461"/>
            <a:ext cx="466530" cy="4198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E186A58F-C60D-2812-4FE0-F7BFB679321D}"/>
              </a:ext>
            </a:extLst>
          </p:cNvPr>
          <p:cNvCxnSpPr/>
          <p:nvPr/>
        </p:nvCxnSpPr>
        <p:spPr>
          <a:xfrm flipH="1" flipV="1">
            <a:off x="6643396" y="5840963"/>
            <a:ext cx="877077" cy="4074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BD4307CC-B12D-E5F7-BAA8-4D328E136B7A}"/>
              </a:ext>
            </a:extLst>
          </p:cNvPr>
          <p:cNvCxnSpPr>
            <a:cxnSpLocks/>
          </p:cNvCxnSpPr>
          <p:nvPr/>
        </p:nvCxnSpPr>
        <p:spPr>
          <a:xfrm flipH="1" flipV="1">
            <a:off x="7921690" y="3498980"/>
            <a:ext cx="466530" cy="8444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0B84DE34-DBAA-155D-344C-1B0B983EECFC}"/>
              </a:ext>
            </a:extLst>
          </p:cNvPr>
          <p:cNvSpPr txBox="1"/>
          <p:nvPr/>
        </p:nvSpPr>
        <p:spPr>
          <a:xfrm>
            <a:off x="8388220" y="4343400"/>
            <a:ext cx="2995127" cy="1477328"/>
          </a:xfrm>
          <a:prstGeom prst="rect">
            <a:avLst/>
          </a:prstGeom>
          <a:noFill/>
        </p:spPr>
        <p:txBody>
          <a:bodyPr wrap="square" rtlCol="0">
            <a:spAutoFit/>
          </a:bodyPr>
          <a:lstStyle/>
          <a:p>
            <a:r>
              <a:rPr lang="en-IN" dirty="0">
                <a:solidFill>
                  <a:srgbClr val="7030A0"/>
                </a:solidFill>
              </a:rPr>
              <a:t>Tie rod mount.</a:t>
            </a:r>
          </a:p>
          <a:p>
            <a:r>
              <a:rPr lang="en-IN" dirty="0">
                <a:solidFill>
                  <a:srgbClr val="7030A0"/>
                </a:solidFill>
              </a:rPr>
              <a:t>This is where the tie rod is attached.</a:t>
            </a:r>
          </a:p>
          <a:p>
            <a:r>
              <a:rPr lang="en-IN" dirty="0">
                <a:solidFill>
                  <a:srgbClr val="7030A0"/>
                </a:solidFill>
              </a:rPr>
              <a:t>The tie rod connects upright to the steering wheel.</a:t>
            </a:r>
          </a:p>
        </p:txBody>
      </p:sp>
      <p:sp>
        <p:nvSpPr>
          <p:cNvPr id="19" name="TextBox 18">
            <a:extLst>
              <a:ext uri="{FF2B5EF4-FFF2-40B4-BE49-F238E27FC236}">
                <a16:creationId xmlns:a16="http://schemas.microsoft.com/office/drawing/2014/main" id="{A359E9DB-8A92-BF6D-6F31-9C65789CA2C1}"/>
              </a:ext>
            </a:extLst>
          </p:cNvPr>
          <p:cNvSpPr txBox="1"/>
          <p:nvPr/>
        </p:nvSpPr>
        <p:spPr>
          <a:xfrm>
            <a:off x="8238931" y="391886"/>
            <a:ext cx="2743200" cy="1754326"/>
          </a:xfrm>
          <a:prstGeom prst="rect">
            <a:avLst/>
          </a:prstGeom>
          <a:noFill/>
        </p:spPr>
        <p:txBody>
          <a:bodyPr wrap="square" rtlCol="0">
            <a:spAutoFit/>
          </a:bodyPr>
          <a:lstStyle/>
          <a:p>
            <a:r>
              <a:rPr lang="en-IN" dirty="0">
                <a:solidFill>
                  <a:srgbClr val="FF0000"/>
                </a:solidFill>
              </a:rPr>
              <a:t>This is where UBJ is attached. </a:t>
            </a:r>
          </a:p>
          <a:p>
            <a:r>
              <a:rPr lang="en-IN" dirty="0">
                <a:solidFill>
                  <a:srgbClr val="FF0000"/>
                </a:solidFill>
              </a:rPr>
              <a:t>Shims (aluminium sheets) are added between UBJ and upright to adjust the camber.</a:t>
            </a:r>
          </a:p>
        </p:txBody>
      </p:sp>
      <p:sp>
        <p:nvSpPr>
          <p:cNvPr id="20" name="TextBox 19">
            <a:extLst>
              <a:ext uri="{FF2B5EF4-FFF2-40B4-BE49-F238E27FC236}">
                <a16:creationId xmlns:a16="http://schemas.microsoft.com/office/drawing/2014/main" id="{7C39260C-F67A-B112-074A-C07D4D383FB3}"/>
              </a:ext>
            </a:extLst>
          </p:cNvPr>
          <p:cNvSpPr txBox="1"/>
          <p:nvPr/>
        </p:nvSpPr>
        <p:spPr>
          <a:xfrm>
            <a:off x="7763070" y="6167535"/>
            <a:ext cx="1324946" cy="369332"/>
          </a:xfrm>
          <a:prstGeom prst="rect">
            <a:avLst/>
          </a:prstGeom>
          <a:noFill/>
        </p:spPr>
        <p:txBody>
          <a:bodyPr wrap="square" rtlCol="0">
            <a:spAutoFit/>
          </a:bodyPr>
          <a:lstStyle/>
          <a:p>
            <a:r>
              <a:rPr lang="en-IN" dirty="0">
                <a:solidFill>
                  <a:srgbClr val="FFC000"/>
                </a:solidFill>
              </a:rPr>
              <a:t>This is LBJ.</a:t>
            </a:r>
          </a:p>
        </p:txBody>
      </p:sp>
      <p:sp>
        <p:nvSpPr>
          <p:cNvPr id="21" name="TextBox 20">
            <a:extLst>
              <a:ext uri="{FF2B5EF4-FFF2-40B4-BE49-F238E27FC236}">
                <a16:creationId xmlns:a16="http://schemas.microsoft.com/office/drawing/2014/main" id="{1601125A-2706-5CB9-B019-EBA24FD32FB9}"/>
              </a:ext>
            </a:extLst>
          </p:cNvPr>
          <p:cNvSpPr txBox="1"/>
          <p:nvPr/>
        </p:nvSpPr>
        <p:spPr>
          <a:xfrm>
            <a:off x="1586204" y="3429000"/>
            <a:ext cx="1959429" cy="923330"/>
          </a:xfrm>
          <a:prstGeom prst="rect">
            <a:avLst/>
          </a:prstGeom>
          <a:noFill/>
        </p:spPr>
        <p:txBody>
          <a:bodyPr wrap="square" rtlCol="0">
            <a:spAutoFit/>
          </a:bodyPr>
          <a:lstStyle/>
          <a:p>
            <a:r>
              <a:rPr lang="en-IN" dirty="0">
                <a:solidFill>
                  <a:srgbClr val="0070C0"/>
                </a:solidFill>
              </a:rPr>
              <a:t>This is where brake callipers are attached</a:t>
            </a:r>
          </a:p>
        </p:txBody>
      </p:sp>
      <p:cxnSp>
        <p:nvCxnSpPr>
          <p:cNvPr id="23" name="Straight Arrow Connector 22">
            <a:extLst>
              <a:ext uri="{FF2B5EF4-FFF2-40B4-BE49-F238E27FC236}">
                <a16:creationId xmlns:a16="http://schemas.microsoft.com/office/drawing/2014/main" id="{0EBFF42E-F4B8-5716-5D4B-A673695DAE6B}"/>
              </a:ext>
            </a:extLst>
          </p:cNvPr>
          <p:cNvCxnSpPr/>
          <p:nvPr/>
        </p:nvCxnSpPr>
        <p:spPr>
          <a:xfrm flipH="1" flipV="1">
            <a:off x="6096000" y="3079102"/>
            <a:ext cx="2721429" cy="4198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D975B8A3-D485-82A2-23D2-19A412F36C61}"/>
              </a:ext>
            </a:extLst>
          </p:cNvPr>
          <p:cNvSpPr txBox="1"/>
          <p:nvPr/>
        </p:nvSpPr>
        <p:spPr>
          <a:xfrm>
            <a:off x="8910735" y="2976465"/>
            <a:ext cx="2743200" cy="646331"/>
          </a:xfrm>
          <a:prstGeom prst="rect">
            <a:avLst/>
          </a:prstGeom>
          <a:noFill/>
        </p:spPr>
        <p:txBody>
          <a:bodyPr wrap="square" rtlCol="0">
            <a:spAutoFit/>
          </a:bodyPr>
          <a:lstStyle/>
          <a:p>
            <a:r>
              <a:rPr lang="en-IN" dirty="0">
                <a:solidFill>
                  <a:srgbClr val="00B050"/>
                </a:solidFill>
              </a:rPr>
              <a:t>This is where hub goes into.</a:t>
            </a:r>
          </a:p>
        </p:txBody>
      </p:sp>
    </p:spTree>
    <p:extLst>
      <p:ext uri="{BB962C8B-B14F-4D97-AF65-F5344CB8AC3E}">
        <p14:creationId xmlns:p14="http://schemas.microsoft.com/office/powerpoint/2010/main" val="2944534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148D7-5796-D25F-5F2B-BF614F53A3C0}"/>
              </a:ext>
            </a:extLst>
          </p:cNvPr>
          <p:cNvSpPr>
            <a:spLocks noGrp="1"/>
          </p:cNvSpPr>
          <p:nvPr>
            <p:ph type="title"/>
          </p:nvPr>
        </p:nvSpPr>
        <p:spPr/>
        <p:txBody>
          <a:bodyPr/>
          <a:lstStyle/>
          <a:p>
            <a:r>
              <a:rPr lang="en-IN" dirty="0"/>
              <a:t>Hub</a:t>
            </a:r>
          </a:p>
        </p:txBody>
      </p:sp>
      <p:sp>
        <p:nvSpPr>
          <p:cNvPr id="3" name="Content Placeholder 2">
            <a:extLst>
              <a:ext uri="{FF2B5EF4-FFF2-40B4-BE49-F238E27FC236}">
                <a16:creationId xmlns:a16="http://schemas.microsoft.com/office/drawing/2014/main" id="{9A9B39A0-3FF1-B1CB-28D6-8689DD77648B}"/>
              </a:ext>
            </a:extLst>
          </p:cNvPr>
          <p:cNvSpPr>
            <a:spLocks noGrp="1"/>
          </p:cNvSpPr>
          <p:nvPr>
            <p:ph idx="1"/>
          </p:nvPr>
        </p:nvSpPr>
        <p:spPr>
          <a:xfrm>
            <a:off x="913795" y="1732449"/>
            <a:ext cx="10353762" cy="4015207"/>
          </a:xfrm>
        </p:spPr>
        <p:txBody>
          <a:bodyPr>
            <a:normAutofit fontScale="85000" lnSpcReduction="20000"/>
          </a:bodyPr>
          <a:lstStyle/>
          <a:p>
            <a:pPr marL="36900" indent="0">
              <a:buNone/>
            </a:pPr>
            <a:r>
              <a:rPr lang="en-US" dirty="0"/>
              <a:t>The hub is the primary rotating part of the wheel assembly, which connects the drive shafts to the wheels. The primary functions of the hubs are as follows :</a:t>
            </a:r>
          </a:p>
          <a:p>
            <a:pPr marL="36900" indent="0">
              <a:buNone/>
            </a:pPr>
            <a:r>
              <a:rPr lang="en-US" dirty="0"/>
              <a:t>❖ As already mentioned, Hubs are mounted into the uprights using deep groove ball bearings, thus enabling the rotation of the wheel. Such assembly allows the conversion of the rotational loads to translational loads.</a:t>
            </a:r>
          </a:p>
          <a:p>
            <a:pPr marL="36900" indent="0">
              <a:buNone/>
            </a:pPr>
            <a:r>
              <a:rPr lang="en-US" dirty="0"/>
              <a:t>❖ Proper bearing abutments were ensured through bearing caps, steps and spacers. Reliability is a primary factor of consideration here.</a:t>
            </a:r>
          </a:p>
          <a:p>
            <a:pPr marL="36900" indent="0">
              <a:buNone/>
            </a:pPr>
            <a:r>
              <a:rPr lang="en-US" dirty="0"/>
              <a:t>❖ Wheels are mounted on the hub with four drive pegs and a </a:t>
            </a:r>
            <a:r>
              <a:rPr lang="en-US" dirty="0" err="1"/>
              <a:t>centre</a:t>
            </a:r>
            <a:r>
              <a:rPr lang="en-US" dirty="0"/>
              <a:t> lock nut. Drive pegs help transfer the rotational load (torque) between the wheel and the hub, while the </a:t>
            </a:r>
            <a:r>
              <a:rPr lang="en-US" dirty="0" err="1"/>
              <a:t>centre</a:t>
            </a:r>
            <a:r>
              <a:rPr lang="en-US" dirty="0"/>
              <a:t> lock nut ensures that the wheel is in position with the hubs.</a:t>
            </a:r>
          </a:p>
          <a:p>
            <a:pPr marL="36900" indent="0">
              <a:buNone/>
            </a:pPr>
            <a:r>
              <a:rPr lang="en-US" dirty="0"/>
              <a:t>❖ It acts as a mounting point for brake disks and takes braking torque considerably high in the front. Brake Disks are mounted using four Floater Buttons and circlips.</a:t>
            </a:r>
          </a:p>
          <a:p>
            <a:pPr marL="36900" indent="0">
              <a:buNone/>
            </a:pPr>
            <a:r>
              <a:rPr lang="en-US" dirty="0"/>
              <a:t>❖ Torque is transferred via a tripod joint to the rear hub. Since the tripod is a rotating steel component, it will wear out the hub if made of softer material. Hence, thin inserts were made of steel to reduce weight and protect them from wear. An OEM tripod housing was reverse-engineered into a CAD model and was integrated into the rear hub.</a:t>
            </a:r>
            <a:endParaRPr lang="en-IN" dirty="0"/>
          </a:p>
        </p:txBody>
      </p:sp>
    </p:spTree>
    <p:extLst>
      <p:ext uri="{BB962C8B-B14F-4D97-AF65-F5344CB8AC3E}">
        <p14:creationId xmlns:p14="http://schemas.microsoft.com/office/powerpoint/2010/main" val="722427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1BC49-0451-C9C7-256D-C7004C487FC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220A24-D583-0AD1-2B0F-BC80186DA60B}"/>
              </a:ext>
            </a:extLst>
          </p:cNvPr>
          <p:cNvSpPr>
            <a:spLocks noGrp="1"/>
          </p:cNvSpPr>
          <p:nvPr>
            <p:ph idx="1"/>
          </p:nvPr>
        </p:nvSpPr>
        <p:spPr/>
        <p:txBody>
          <a:bodyPr/>
          <a:lstStyle/>
          <a:p>
            <a:endParaRPr lang="en-IN" dirty="0"/>
          </a:p>
        </p:txBody>
      </p:sp>
      <p:pic>
        <p:nvPicPr>
          <p:cNvPr id="15" name="Picture 14">
            <a:extLst>
              <a:ext uri="{FF2B5EF4-FFF2-40B4-BE49-F238E27FC236}">
                <a16:creationId xmlns:a16="http://schemas.microsoft.com/office/drawing/2014/main" id="{B3AA9703-E501-6BBC-2100-FA7AC9895055}"/>
              </a:ext>
            </a:extLst>
          </p:cNvPr>
          <p:cNvPicPr>
            <a:picLocks noChangeAspect="1"/>
          </p:cNvPicPr>
          <p:nvPr/>
        </p:nvPicPr>
        <p:blipFill>
          <a:blip r:embed="rId2"/>
          <a:stretch>
            <a:fillRect/>
          </a:stretch>
        </p:blipFill>
        <p:spPr>
          <a:xfrm>
            <a:off x="1605714" y="502274"/>
            <a:ext cx="8969924" cy="5853451"/>
          </a:xfrm>
          <a:prstGeom prst="rect">
            <a:avLst/>
          </a:prstGeom>
        </p:spPr>
      </p:pic>
      <p:cxnSp>
        <p:nvCxnSpPr>
          <p:cNvPr id="17" name="Straight Arrow Connector 16">
            <a:extLst>
              <a:ext uri="{FF2B5EF4-FFF2-40B4-BE49-F238E27FC236}">
                <a16:creationId xmlns:a16="http://schemas.microsoft.com/office/drawing/2014/main" id="{43606D16-79B7-4D5B-3FA5-4910FBDD2ED4}"/>
              </a:ext>
            </a:extLst>
          </p:cNvPr>
          <p:cNvCxnSpPr/>
          <p:nvPr/>
        </p:nvCxnSpPr>
        <p:spPr>
          <a:xfrm flipV="1">
            <a:off x="3265714" y="3323286"/>
            <a:ext cx="541175" cy="14633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97CDA1E0-DC47-A9FC-E109-1E3722A74B1A}"/>
              </a:ext>
            </a:extLst>
          </p:cNvPr>
          <p:cNvCxnSpPr>
            <a:cxnSpLocks/>
          </p:cNvCxnSpPr>
          <p:nvPr/>
        </p:nvCxnSpPr>
        <p:spPr>
          <a:xfrm>
            <a:off x="2668555" y="1330468"/>
            <a:ext cx="867747" cy="5729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F351EB07-5F74-248B-9F78-7C3F84D0F89C}"/>
              </a:ext>
            </a:extLst>
          </p:cNvPr>
          <p:cNvCxnSpPr>
            <a:cxnSpLocks/>
          </p:cNvCxnSpPr>
          <p:nvPr/>
        </p:nvCxnSpPr>
        <p:spPr>
          <a:xfrm flipH="1">
            <a:off x="6994774" y="2435290"/>
            <a:ext cx="1078509" cy="683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F83C7B99-A736-FEDD-B7FB-F0C78B05887B}"/>
              </a:ext>
            </a:extLst>
          </p:cNvPr>
          <p:cNvCxnSpPr>
            <a:cxnSpLocks/>
          </p:cNvCxnSpPr>
          <p:nvPr/>
        </p:nvCxnSpPr>
        <p:spPr>
          <a:xfrm flipH="1">
            <a:off x="6640757" y="886408"/>
            <a:ext cx="795741" cy="7305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725913B4-C8A8-2477-EF22-CF1F5144D3C2}"/>
              </a:ext>
            </a:extLst>
          </p:cNvPr>
          <p:cNvSpPr txBox="1"/>
          <p:nvPr/>
        </p:nvSpPr>
        <p:spPr>
          <a:xfrm>
            <a:off x="1660848" y="656720"/>
            <a:ext cx="2015413" cy="923330"/>
          </a:xfrm>
          <a:prstGeom prst="rect">
            <a:avLst/>
          </a:prstGeom>
          <a:noFill/>
        </p:spPr>
        <p:txBody>
          <a:bodyPr wrap="square" rtlCol="0">
            <a:spAutoFit/>
          </a:bodyPr>
          <a:lstStyle/>
          <a:p>
            <a:r>
              <a:rPr lang="en-IN" dirty="0">
                <a:solidFill>
                  <a:schemeClr val="bg1">
                    <a:lumMod val="95000"/>
                    <a:lumOff val="5000"/>
                  </a:schemeClr>
                </a:solidFill>
              </a:rPr>
              <a:t>This is where the wheel nut is secured.</a:t>
            </a:r>
          </a:p>
        </p:txBody>
      </p:sp>
      <p:sp>
        <p:nvSpPr>
          <p:cNvPr id="29" name="TextBox 28">
            <a:extLst>
              <a:ext uri="{FF2B5EF4-FFF2-40B4-BE49-F238E27FC236}">
                <a16:creationId xmlns:a16="http://schemas.microsoft.com/office/drawing/2014/main" id="{FD28B4C6-E693-9498-42AF-51B774A63F66}"/>
              </a:ext>
            </a:extLst>
          </p:cNvPr>
          <p:cNvSpPr txBox="1"/>
          <p:nvPr/>
        </p:nvSpPr>
        <p:spPr>
          <a:xfrm>
            <a:off x="2118049" y="4879910"/>
            <a:ext cx="2957804" cy="1477328"/>
          </a:xfrm>
          <a:prstGeom prst="rect">
            <a:avLst/>
          </a:prstGeom>
          <a:noFill/>
        </p:spPr>
        <p:txBody>
          <a:bodyPr wrap="square" rtlCol="0">
            <a:spAutoFit/>
          </a:bodyPr>
          <a:lstStyle/>
          <a:p>
            <a:r>
              <a:rPr lang="en-IN" dirty="0">
                <a:solidFill>
                  <a:schemeClr val="bg1">
                    <a:lumMod val="95000"/>
                    <a:lumOff val="5000"/>
                  </a:schemeClr>
                </a:solidFill>
              </a:rPr>
              <a:t>This is where drive pegs are inserted. The drive pegs go into the rim of the wheel. The drive pegs are the ones that transmit torque.</a:t>
            </a:r>
          </a:p>
        </p:txBody>
      </p:sp>
      <p:sp>
        <p:nvSpPr>
          <p:cNvPr id="30" name="TextBox 29">
            <a:extLst>
              <a:ext uri="{FF2B5EF4-FFF2-40B4-BE49-F238E27FC236}">
                <a16:creationId xmlns:a16="http://schemas.microsoft.com/office/drawing/2014/main" id="{8D1F5FED-FC87-8A46-298C-1837FA04EC0A}"/>
              </a:ext>
            </a:extLst>
          </p:cNvPr>
          <p:cNvSpPr txBox="1"/>
          <p:nvPr/>
        </p:nvSpPr>
        <p:spPr>
          <a:xfrm>
            <a:off x="7716416" y="609600"/>
            <a:ext cx="2276670" cy="646331"/>
          </a:xfrm>
          <a:prstGeom prst="rect">
            <a:avLst/>
          </a:prstGeom>
          <a:noFill/>
        </p:spPr>
        <p:txBody>
          <a:bodyPr wrap="square" rtlCol="0">
            <a:spAutoFit/>
          </a:bodyPr>
          <a:lstStyle/>
          <a:p>
            <a:r>
              <a:rPr lang="en-IN" dirty="0">
                <a:solidFill>
                  <a:schemeClr val="bg1">
                    <a:lumMod val="95000"/>
                    <a:lumOff val="5000"/>
                  </a:schemeClr>
                </a:solidFill>
              </a:rPr>
              <a:t>This is used to secure the brake rotor.</a:t>
            </a:r>
          </a:p>
        </p:txBody>
      </p:sp>
      <p:sp>
        <p:nvSpPr>
          <p:cNvPr id="32" name="TextBox 31">
            <a:extLst>
              <a:ext uri="{FF2B5EF4-FFF2-40B4-BE49-F238E27FC236}">
                <a16:creationId xmlns:a16="http://schemas.microsoft.com/office/drawing/2014/main" id="{2A6ECFD6-10B8-F615-5B6D-3159A9902C18}"/>
              </a:ext>
            </a:extLst>
          </p:cNvPr>
          <p:cNvSpPr txBox="1"/>
          <p:nvPr/>
        </p:nvSpPr>
        <p:spPr>
          <a:xfrm>
            <a:off x="8083931" y="1835125"/>
            <a:ext cx="2502355" cy="1200329"/>
          </a:xfrm>
          <a:prstGeom prst="rect">
            <a:avLst/>
          </a:prstGeom>
          <a:noFill/>
        </p:spPr>
        <p:txBody>
          <a:bodyPr wrap="square" rtlCol="0">
            <a:spAutoFit/>
          </a:bodyPr>
          <a:lstStyle/>
          <a:p>
            <a:r>
              <a:rPr lang="en-IN" dirty="0">
                <a:solidFill>
                  <a:schemeClr val="bg1">
                    <a:lumMod val="95000"/>
                    <a:lumOff val="5000"/>
                  </a:schemeClr>
                </a:solidFill>
              </a:rPr>
              <a:t>This is where deep groove ball bearings are present between the hub and upright.</a:t>
            </a:r>
          </a:p>
        </p:txBody>
      </p:sp>
      <p:cxnSp>
        <p:nvCxnSpPr>
          <p:cNvPr id="35" name="Straight Arrow Connector 34">
            <a:extLst>
              <a:ext uri="{FF2B5EF4-FFF2-40B4-BE49-F238E27FC236}">
                <a16:creationId xmlns:a16="http://schemas.microsoft.com/office/drawing/2014/main" id="{AE1B1E97-7EDC-E3D3-06A2-F3BBA3F3CE97}"/>
              </a:ext>
            </a:extLst>
          </p:cNvPr>
          <p:cNvCxnSpPr>
            <a:cxnSpLocks/>
          </p:cNvCxnSpPr>
          <p:nvPr/>
        </p:nvCxnSpPr>
        <p:spPr>
          <a:xfrm flipH="1" flipV="1">
            <a:off x="7361852" y="3624097"/>
            <a:ext cx="1763487" cy="901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7D2C4285-5FAB-FFE1-E17A-5D4D3B007825}"/>
              </a:ext>
            </a:extLst>
          </p:cNvPr>
          <p:cNvSpPr txBox="1"/>
          <p:nvPr/>
        </p:nvSpPr>
        <p:spPr>
          <a:xfrm>
            <a:off x="9024019" y="4228604"/>
            <a:ext cx="1659532" cy="923330"/>
          </a:xfrm>
          <a:prstGeom prst="rect">
            <a:avLst/>
          </a:prstGeom>
          <a:noFill/>
        </p:spPr>
        <p:txBody>
          <a:bodyPr wrap="square" rtlCol="0">
            <a:spAutoFit/>
          </a:bodyPr>
          <a:lstStyle/>
          <a:p>
            <a:r>
              <a:rPr lang="en-IN" dirty="0">
                <a:solidFill>
                  <a:schemeClr val="bg1">
                    <a:lumMod val="95000"/>
                    <a:lumOff val="5000"/>
                  </a:schemeClr>
                </a:solidFill>
              </a:rPr>
              <a:t>This is where the centre lock nut is secured.</a:t>
            </a:r>
          </a:p>
        </p:txBody>
      </p:sp>
    </p:spTree>
    <p:extLst>
      <p:ext uri="{BB962C8B-B14F-4D97-AF65-F5344CB8AC3E}">
        <p14:creationId xmlns:p14="http://schemas.microsoft.com/office/powerpoint/2010/main" val="1551049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EA916-1726-2E9D-7028-3CF8163FEC57}"/>
              </a:ext>
            </a:extLst>
          </p:cNvPr>
          <p:cNvSpPr>
            <a:spLocks noGrp="1"/>
          </p:cNvSpPr>
          <p:nvPr>
            <p:ph type="title"/>
          </p:nvPr>
        </p:nvSpPr>
        <p:spPr/>
        <p:txBody>
          <a:bodyPr/>
          <a:lstStyle/>
          <a:p>
            <a:r>
              <a:rPr lang="en-IN" dirty="0"/>
              <a:t>COMPONENTS:</a:t>
            </a:r>
          </a:p>
        </p:txBody>
      </p:sp>
      <p:sp>
        <p:nvSpPr>
          <p:cNvPr id="3" name="Content Placeholder 2">
            <a:extLst>
              <a:ext uri="{FF2B5EF4-FFF2-40B4-BE49-F238E27FC236}">
                <a16:creationId xmlns:a16="http://schemas.microsoft.com/office/drawing/2014/main" id="{94526E1D-F6B7-0BC6-0D89-0CF0E86461FB}"/>
              </a:ext>
            </a:extLst>
          </p:cNvPr>
          <p:cNvSpPr>
            <a:spLocks noGrp="1"/>
          </p:cNvSpPr>
          <p:nvPr>
            <p:ph idx="1"/>
          </p:nvPr>
        </p:nvSpPr>
        <p:spPr/>
        <p:txBody>
          <a:bodyPr/>
          <a:lstStyle/>
          <a:p>
            <a:r>
              <a:rPr lang="en-IN" dirty="0"/>
              <a:t>Break pedal</a:t>
            </a:r>
          </a:p>
          <a:p>
            <a:r>
              <a:rPr lang="en-IN" dirty="0"/>
              <a:t>Balance Bar</a:t>
            </a:r>
          </a:p>
          <a:p>
            <a:r>
              <a:rPr lang="en-IN" dirty="0"/>
              <a:t>Master Cylinders</a:t>
            </a:r>
          </a:p>
          <a:p>
            <a:r>
              <a:rPr lang="en-IN" dirty="0"/>
              <a:t>Reservoirs</a:t>
            </a:r>
          </a:p>
          <a:p>
            <a:r>
              <a:rPr lang="en-IN" dirty="0"/>
              <a:t>Brake Callipers</a:t>
            </a:r>
          </a:p>
          <a:p>
            <a:r>
              <a:rPr lang="en-IN" dirty="0"/>
              <a:t>Brake Pads</a:t>
            </a:r>
          </a:p>
        </p:txBody>
      </p:sp>
    </p:spTree>
    <p:extLst>
      <p:ext uri="{BB962C8B-B14F-4D97-AF65-F5344CB8AC3E}">
        <p14:creationId xmlns:p14="http://schemas.microsoft.com/office/powerpoint/2010/main" val="160146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B62C7-9819-DC59-FCDB-631511D1E972}"/>
              </a:ext>
            </a:extLst>
          </p:cNvPr>
          <p:cNvSpPr>
            <a:spLocks noGrp="1"/>
          </p:cNvSpPr>
          <p:nvPr>
            <p:ph type="title"/>
          </p:nvPr>
        </p:nvSpPr>
        <p:spPr/>
        <p:txBody>
          <a:bodyPr/>
          <a:lstStyle/>
          <a:p>
            <a:r>
              <a:rPr lang="en-IN" dirty="0"/>
              <a:t>UBJ (Upper Ball Joint)</a:t>
            </a:r>
          </a:p>
        </p:txBody>
      </p:sp>
      <p:sp>
        <p:nvSpPr>
          <p:cNvPr id="3" name="Content Placeholder 2">
            <a:extLst>
              <a:ext uri="{FF2B5EF4-FFF2-40B4-BE49-F238E27FC236}">
                <a16:creationId xmlns:a16="http://schemas.microsoft.com/office/drawing/2014/main" id="{D8EA8B6A-136F-40E0-F50A-15D695BC6E2E}"/>
              </a:ext>
            </a:extLst>
          </p:cNvPr>
          <p:cNvSpPr>
            <a:spLocks noGrp="1"/>
          </p:cNvSpPr>
          <p:nvPr>
            <p:ph idx="1"/>
          </p:nvPr>
        </p:nvSpPr>
        <p:spPr/>
        <p:txBody>
          <a:bodyPr>
            <a:normAutofit fontScale="85000" lnSpcReduction="20000"/>
          </a:bodyPr>
          <a:lstStyle/>
          <a:p>
            <a:pPr marL="36900" indent="0">
              <a:buNone/>
            </a:pPr>
            <a:r>
              <a:rPr lang="en-US" dirty="0"/>
              <a:t>UBJ clamp is like an extension of the front upright, which is used to bolt the upper A-arms</a:t>
            </a:r>
          </a:p>
          <a:p>
            <a:pPr marL="36900" indent="0">
              <a:buNone/>
            </a:pPr>
            <a:r>
              <a:rPr lang="en-US" dirty="0"/>
              <a:t>through a spherical ball bearing. Since we have a high kingpin angle the UBJ point is</a:t>
            </a:r>
          </a:p>
          <a:p>
            <a:pPr marL="36900" indent="0">
              <a:buNone/>
            </a:pPr>
            <a:r>
              <a:rPr lang="en-US" dirty="0"/>
              <a:t>considerably away from the LBJ. Making a separate clamp reduces the machining and</a:t>
            </a:r>
          </a:p>
          <a:p>
            <a:pPr marL="36900" indent="0">
              <a:buNone/>
            </a:pPr>
            <a:r>
              <a:rPr lang="en-US" dirty="0"/>
              <a:t>material costs.</a:t>
            </a:r>
          </a:p>
          <a:p>
            <a:pPr marL="36900" indent="0">
              <a:buNone/>
            </a:pPr>
            <a:r>
              <a:rPr lang="en-US" dirty="0"/>
              <a:t>Its main design features are:</a:t>
            </a:r>
          </a:p>
          <a:p>
            <a:pPr marL="36900" indent="0">
              <a:buNone/>
            </a:pPr>
            <a:r>
              <a:rPr lang="en-US" dirty="0"/>
              <a:t>❖ Since the </a:t>
            </a:r>
            <a:r>
              <a:rPr lang="en-US" dirty="0" err="1"/>
              <a:t>tyre</a:t>
            </a:r>
            <a:r>
              <a:rPr lang="en-US" dirty="0"/>
              <a:t> is permitted to move an inch above and below its normal position during</a:t>
            </a:r>
          </a:p>
          <a:p>
            <a:pPr marL="36900" indent="0">
              <a:buNone/>
            </a:pPr>
            <a:r>
              <a:rPr lang="en-US" dirty="0"/>
              <a:t>Run, the design has to accommodate this movement as the A-arm should not collide with</a:t>
            </a:r>
          </a:p>
          <a:p>
            <a:pPr marL="36900" indent="0">
              <a:buNone/>
            </a:pPr>
            <a:r>
              <a:rPr lang="en-US" dirty="0"/>
              <a:t>The clamp</a:t>
            </a:r>
          </a:p>
          <a:p>
            <a:pPr marL="36900" indent="0">
              <a:buNone/>
            </a:pPr>
            <a:r>
              <a:rPr lang="en-US" dirty="0"/>
              <a:t>❖ High loads around 3kN are transferred from the UBJ clamp to A-arms; hence it should be</a:t>
            </a:r>
          </a:p>
          <a:p>
            <a:pPr marL="36900" indent="0">
              <a:buNone/>
            </a:pPr>
            <a:r>
              <a:rPr lang="en-US" dirty="0"/>
              <a:t>Strong enough.</a:t>
            </a:r>
          </a:p>
          <a:p>
            <a:pPr marL="36900" indent="0">
              <a:buNone/>
            </a:pPr>
            <a:r>
              <a:rPr lang="en-US" dirty="0"/>
              <a:t>❖ For tuning the car, the camber change is made possible by the UBJ clamp. Shims are</a:t>
            </a:r>
          </a:p>
          <a:p>
            <a:pPr marL="36900" indent="0">
              <a:buNone/>
            </a:pPr>
            <a:r>
              <a:rPr lang="en-US" dirty="0"/>
              <a:t>Added between it and the upright to facilitate this.</a:t>
            </a:r>
            <a:endParaRPr lang="en-IN" dirty="0"/>
          </a:p>
        </p:txBody>
      </p:sp>
    </p:spTree>
    <p:extLst>
      <p:ext uri="{BB962C8B-B14F-4D97-AF65-F5344CB8AC3E}">
        <p14:creationId xmlns:p14="http://schemas.microsoft.com/office/powerpoint/2010/main" val="1619850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DF2B2-462B-5928-94C5-5E25DA591CD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4D33819-6CC0-4808-8058-090DEE5E2B6E}"/>
              </a:ext>
            </a:extLst>
          </p:cNvPr>
          <p:cNvPicPr>
            <a:picLocks noGrp="1" noChangeAspect="1"/>
          </p:cNvPicPr>
          <p:nvPr>
            <p:ph idx="1"/>
          </p:nvPr>
        </p:nvPicPr>
        <p:blipFill>
          <a:blip r:embed="rId2"/>
          <a:stretch>
            <a:fillRect/>
          </a:stretch>
        </p:blipFill>
        <p:spPr>
          <a:xfrm>
            <a:off x="-373225" y="-587829"/>
            <a:ext cx="5738327" cy="7619400"/>
          </a:xfrm>
        </p:spPr>
      </p:pic>
      <p:pic>
        <p:nvPicPr>
          <p:cNvPr id="1026" name="Picture 2">
            <a:extLst>
              <a:ext uri="{FF2B5EF4-FFF2-40B4-BE49-F238E27FC236}">
                <a16:creationId xmlns:a16="http://schemas.microsoft.com/office/drawing/2014/main" id="{6942DECF-2050-982F-6D3F-77737B159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474" y="211494"/>
            <a:ext cx="7305531" cy="603690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3BA7FCF2-EFAB-C6F6-CE6E-A5C44FE0DACD}"/>
              </a:ext>
            </a:extLst>
          </p:cNvPr>
          <p:cNvCxnSpPr/>
          <p:nvPr/>
        </p:nvCxnSpPr>
        <p:spPr>
          <a:xfrm flipH="1" flipV="1">
            <a:off x="11364686" y="4777273"/>
            <a:ext cx="354563" cy="11943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3599780D-37AA-0335-E528-2FD51CB1CDE8}"/>
              </a:ext>
            </a:extLst>
          </p:cNvPr>
          <p:cNvCxnSpPr>
            <a:cxnSpLocks/>
          </p:cNvCxnSpPr>
          <p:nvPr/>
        </p:nvCxnSpPr>
        <p:spPr>
          <a:xfrm flipH="1">
            <a:off x="10832841" y="1880185"/>
            <a:ext cx="434716" cy="9983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B07F2D20-EFFC-C48B-7F1B-259672F9CC36}"/>
              </a:ext>
            </a:extLst>
          </p:cNvPr>
          <p:cNvCxnSpPr>
            <a:cxnSpLocks/>
          </p:cNvCxnSpPr>
          <p:nvPr/>
        </p:nvCxnSpPr>
        <p:spPr>
          <a:xfrm flipV="1">
            <a:off x="10099719" y="5711889"/>
            <a:ext cx="407793" cy="9610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947E40EC-CEFD-F496-9E9F-30BE1E08A290}"/>
              </a:ext>
            </a:extLst>
          </p:cNvPr>
          <p:cNvSpPr txBox="1"/>
          <p:nvPr/>
        </p:nvSpPr>
        <p:spPr>
          <a:xfrm>
            <a:off x="9986375" y="6175706"/>
            <a:ext cx="1042274" cy="369332"/>
          </a:xfrm>
          <a:prstGeom prst="rect">
            <a:avLst/>
          </a:prstGeom>
          <a:noFill/>
        </p:spPr>
        <p:txBody>
          <a:bodyPr wrap="square" rtlCol="0">
            <a:spAutoFit/>
          </a:bodyPr>
          <a:lstStyle/>
          <a:p>
            <a:r>
              <a:rPr lang="en-IN" dirty="0"/>
              <a:t>LBJ</a:t>
            </a:r>
          </a:p>
        </p:txBody>
      </p:sp>
      <p:sp>
        <p:nvSpPr>
          <p:cNvPr id="14" name="TextBox 13">
            <a:extLst>
              <a:ext uri="{FF2B5EF4-FFF2-40B4-BE49-F238E27FC236}">
                <a16:creationId xmlns:a16="http://schemas.microsoft.com/office/drawing/2014/main" id="{FC7B78A5-96EE-07D5-B98F-6E5CCEBCBC08}"/>
              </a:ext>
            </a:extLst>
          </p:cNvPr>
          <p:cNvSpPr txBox="1"/>
          <p:nvPr/>
        </p:nvSpPr>
        <p:spPr>
          <a:xfrm>
            <a:off x="11283731" y="5925330"/>
            <a:ext cx="1042274" cy="369332"/>
          </a:xfrm>
          <a:prstGeom prst="rect">
            <a:avLst/>
          </a:prstGeom>
          <a:noFill/>
        </p:spPr>
        <p:txBody>
          <a:bodyPr wrap="square" rtlCol="0">
            <a:spAutoFit/>
          </a:bodyPr>
          <a:lstStyle/>
          <a:p>
            <a:r>
              <a:rPr lang="en-IN" dirty="0">
                <a:solidFill>
                  <a:schemeClr val="bg1">
                    <a:lumMod val="95000"/>
                    <a:lumOff val="5000"/>
                  </a:schemeClr>
                </a:solidFill>
              </a:rPr>
              <a:t>Upright</a:t>
            </a:r>
            <a:endParaRPr lang="en-IN" dirty="0"/>
          </a:p>
        </p:txBody>
      </p:sp>
      <p:sp>
        <p:nvSpPr>
          <p:cNvPr id="15" name="TextBox 14">
            <a:extLst>
              <a:ext uri="{FF2B5EF4-FFF2-40B4-BE49-F238E27FC236}">
                <a16:creationId xmlns:a16="http://schemas.microsoft.com/office/drawing/2014/main" id="{C6374763-3497-E609-28A0-C766BC41EBE2}"/>
              </a:ext>
            </a:extLst>
          </p:cNvPr>
          <p:cNvSpPr txBox="1"/>
          <p:nvPr/>
        </p:nvSpPr>
        <p:spPr>
          <a:xfrm>
            <a:off x="11202599" y="1598645"/>
            <a:ext cx="1042274" cy="369332"/>
          </a:xfrm>
          <a:prstGeom prst="rect">
            <a:avLst/>
          </a:prstGeom>
          <a:noFill/>
        </p:spPr>
        <p:txBody>
          <a:bodyPr wrap="square" rtlCol="0">
            <a:spAutoFit/>
          </a:bodyPr>
          <a:lstStyle/>
          <a:p>
            <a:r>
              <a:rPr lang="en-IN" dirty="0">
                <a:solidFill>
                  <a:schemeClr val="bg1">
                    <a:lumMod val="95000"/>
                    <a:lumOff val="5000"/>
                  </a:schemeClr>
                </a:solidFill>
              </a:rPr>
              <a:t>UBJ</a:t>
            </a:r>
            <a:r>
              <a:rPr lang="en-IN" dirty="0"/>
              <a:t> </a:t>
            </a:r>
          </a:p>
        </p:txBody>
      </p:sp>
    </p:spTree>
    <p:extLst>
      <p:ext uri="{BB962C8B-B14F-4D97-AF65-F5344CB8AC3E}">
        <p14:creationId xmlns:p14="http://schemas.microsoft.com/office/powerpoint/2010/main" val="2865410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A07FE-C1DB-749B-46E1-A7913224ABA0}"/>
              </a:ext>
            </a:extLst>
          </p:cNvPr>
          <p:cNvSpPr>
            <a:spLocks noGrp="1"/>
          </p:cNvSpPr>
          <p:nvPr>
            <p:ph type="title"/>
          </p:nvPr>
        </p:nvSpPr>
        <p:spPr>
          <a:xfrm>
            <a:off x="0" y="424934"/>
            <a:ext cx="10353762" cy="970450"/>
          </a:xfrm>
        </p:spPr>
        <p:txBody>
          <a:bodyPr/>
          <a:lstStyle/>
          <a:p>
            <a:r>
              <a:rPr lang="en-IN" dirty="0"/>
              <a:t>Break pedal</a:t>
            </a:r>
          </a:p>
        </p:txBody>
      </p:sp>
      <p:sp>
        <p:nvSpPr>
          <p:cNvPr id="3" name="Content Placeholder 2">
            <a:extLst>
              <a:ext uri="{FF2B5EF4-FFF2-40B4-BE49-F238E27FC236}">
                <a16:creationId xmlns:a16="http://schemas.microsoft.com/office/drawing/2014/main" id="{3C363963-4C96-FE87-87A9-17513D1D1B8F}"/>
              </a:ext>
            </a:extLst>
          </p:cNvPr>
          <p:cNvSpPr>
            <a:spLocks noGrp="1"/>
          </p:cNvSpPr>
          <p:nvPr>
            <p:ph idx="1"/>
          </p:nvPr>
        </p:nvSpPr>
        <p:spPr>
          <a:xfrm>
            <a:off x="913795" y="1732449"/>
            <a:ext cx="7011005" cy="4058751"/>
          </a:xfrm>
        </p:spPr>
        <p:txBody>
          <a:bodyPr/>
          <a:lstStyle/>
          <a:p>
            <a:r>
              <a:rPr lang="en-US" dirty="0"/>
              <a:t>The brake pedal is the pedal in a motor vehicle that is pressed with the driver's right foot to slow down or stop the vehicle. It is typically located to the right of the accelerator pedal.</a:t>
            </a:r>
          </a:p>
          <a:p>
            <a:r>
              <a:rPr lang="en-US" dirty="0"/>
              <a:t>The brake pedal is connected to the vehicle's braking system, which uses hydraulic pressure to slow down the wheels. When the driver presses on the brake pedal, a piston in the brake master cylinder forces brake fluid through brake lines to the calipers at each wheel. The calipers squeeze the brake pads against the rotors or drums, which creates friction that slows down the wheels.</a:t>
            </a:r>
            <a:endParaRPr lang="en-IN" dirty="0"/>
          </a:p>
        </p:txBody>
      </p:sp>
      <p:pic>
        <p:nvPicPr>
          <p:cNvPr id="1030" name="Picture 6">
            <a:hlinkClick r:id="rId2"/>
            <a:extLst>
              <a:ext uri="{FF2B5EF4-FFF2-40B4-BE49-F238E27FC236}">
                <a16:creationId xmlns:a16="http://schemas.microsoft.com/office/drawing/2014/main" id="{BABC6B0E-AF31-1E0D-889F-37E839D101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189038"/>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22568EB-C15B-823F-9276-C8CC1E4B79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8276" y="1680922"/>
            <a:ext cx="4908830" cy="359304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A5152E7-9271-1EE6-7804-D10BE811C8BF}"/>
              </a:ext>
            </a:extLst>
          </p:cNvPr>
          <p:cNvCxnSpPr/>
          <p:nvPr/>
        </p:nvCxnSpPr>
        <p:spPr>
          <a:xfrm>
            <a:off x="8857129" y="1094825"/>
            <a:ext cx="304800" cy="120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9F85D2-D9D8-2861-6919-1F4B0909C631}"/>
              </a:ext>
            </a:extLst>
          </p:cNvPr>
          <p:cNvSpPr txBox="1"/>
          <p:nvPr/>
        </p:nvSpPr>
        <p:spPr>
          <a:xfrm>
            <a:off x="8086165" y="725493"/>
            <a:ext cx="1340432" cy="369332"/>
          </a:xfrm>
          <a:prstGeom prst="rect">
            <a:avLst/>
          </a:prstGeom>
          <a:noFill/>
        </p:spPr>
        <p:txBody>
          <a:bodyPr wrap="none" rtlCol="0">
            <a:spAutoFit/>
          </a:bodyPr>
          <a:lstStyle/>
          <a:p>
            <a:r>
              <a:rPr lang="en-IN" dirty="0"/>
              <a:t>Break pedal</a:t>
            </a:r>
          </a:p>
        </p:txBody>
      </p:sp>
      <p:sp>
        <p:nvSpPr>
          <p:cNvPr id="10" name="TextBox 9">
            <a:extLst>
              <a:ext uri="{FF2B5EF4-FFF2-40B4-BE49-F238E27FC236}">
                <a16:creationId xmlns:a16="http://schemas.microsoft.com/office/drawing/2014/main" id="{41241D37-8009-6586-22A7-E1F9E460E5E7}"/>
              </a:ext>
            </a:extLst>
          </p:cNvPr>
          <p:cNvSpPr txBox="1"/>
          <p:nvPr/>
        </p:nvSpPr>
        <p:spPr>
          <a:xfrm>
            <a:off x="9726376" y="725493"/>
            <a:ext cx="1324402" cy="369332"/>
          </a:xfrm>
          <a:prstGeom prst="rect">
            <a:avLst/>
          </a:prstGeom>
          <a:noFill/>
        </p:spPr>
        <p:txBody>
          <a:bodyPr wrap="none" rtlCol="0">
            <a:spAutoFit/>
          </a:bodyPr>
          <a:lstStyle/>
          <a:p>
            <a:r>
              <a:rPr lang="en-IN" dirty="0" err="1"/>
              <a:t>Accelarator</a:t>
            </a:r>
            <a:endParaRPr lang="en-IN" dirty="0"/>
          </a:p>
        </p:txBody>
      </p:sp>
      <p:cxnSp>
        <p:nvCxnSpPr>
          <p:cNvPr id="12" name="Straight Arrow Connector 11">
            <a:extLst>
              <a:ext uri="{FF2B5EF4-FFF2-40B4-BE49-F238E27FC236}">
                <a16:creationId xmlns:a16="http://schemas.microsoft.com/office/drawing/2014/main" id="{EC1AA1F7-4A30-322A-572A-111149524C78}"/>
              </a:ext>
            </a:extLst>
          </p:cNvPr>
          <p:cNvCxnSpPr>
            <a:stCxn id="10" idx="2"/>
          </p:cNvCxnSpPr>
          <p:nvPr/>
        </p:nvCxnSpPr>
        <p:spPr>
          <a:xfrm>
            <a:off x="10388577" y="1094825"/>
            <a:ext cx="413894" cy="904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722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172DE4-C673-31B3-9F4D-6A905783D67A}"/>
              </a:ext>
            </a:extLst>
          </p:cNvPr>
          <p:cNvSpPr>
            <a:spLocks noGrp="1"/>
          </p:cNvSpPr>
          <p:nvPr>
            <p:ph idx="1"/>
          </p:nvPr>
        </p:nvSpPr>
        <p:spPr/>
        <p:txBody>
          <a:bodyPr/>
          <a:lstStyle/>
          <a:p>
            <a:pPr marL="36900" indent="0">
              <a:buNone/>
            </a:pPr>
            <a:r>
              <a:rPr lang="en-IN" dirty="0"/>
              <a:t>Break pedal has two important characteristics:</a:t>
            </a:r>
          </a:p>
          <a:p>
            <a:pPr marL="36900" indent="0">
              <a:buNone/>
            </a:pPr>
            <a:endParaRPr lang="en-IN" dirty="0"/>
          </a:p>
          <a:p>
            <a:r>
              <a:rPr lang="en-US" dirty="0"/>
              <a:t>Pedal Ratio </a:t>
            </a:r>
          </a:p>
          <a:p>
            <a:r>
              <a:rPr lang="en-US" dirty="0"/>
              <a:t>Brake Bias</a:t>
            </a:r>
          </a:p>
          <a:p>
            <a:pPr marL="36900" indent="0">
              <a:buNone/>
            </a:pPr>
            <a:endParaRPr lang="en-IN" dirty="0"/>
          </a:p>
        </p:txBody>
      </p:sp>
      <p:sp>
        <p:nvSpPr>
          <p:cNvPr id="4" name="Title 1">
            <a:extLst>
              <a:ext uri="{FF2B5EF4-FFF2-40B4-BE49-F238E27FC236}">
                <a16:creationId xmlns:a16="http://schemas.microsoft.com/office/drawing/2014/main" id="{9FEB5331-7098-EA8E-C377-B986E61E1129}"/>
              </a:ext>
            </a:extLst>
          </p:cNvPr>
          <p:cNvSpPr>
            <a:spLocks noGrp="1"/>
          </p:cNvSpPr>
          <p:nvPr>
            <p:ph type="title"/>
          </p:nvPr>
        </p:nvSpPr>
        <p:spPr>
          <a:xfrm>
            <a:off x="914400" y="609600"/>
            <a:ext cx="10353675" cy="969963"/>
          </a:xfrm>
        </p:spPr>
        <p:txBody>
          <a:bodyPr/>
          <a:lstStyle/>
          <a:p>
            <a:r>
              <a:rPr lang="en-IN" dirty="0"/>
              <a:t>Break pedal</a:t>
            </a:r>
          </a:p>
        </p:txBody>
      </p:sp>
    </p:spTree>
    <p:extLst>
      <p:ext uri="{BB962C8B-B14F-4D97-AF65-F5344CB8AC3E}">
        <p14:creationId xmlns:p14="http://schemas.microsoft.com/office/powerpoint/2010/main" val="2472338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0FF83-AB85-81BB-7939-BA7E9BF32D3A}"/>
              </a:ext>
            </a:extLst>
          </p:cNvPr>
          <p:cNvSpPr>
            <a:spLocks noGrp="1"/>
          </p:cNvSpPr>
          <p:nvPr>
            <p:ph type="title"/>
          </p:nvPr>
        </p:nvSpPr>
        <p:spPr>
          <a:xfrm>
            <a:off x="913795" y="121322"/>
            <a:ext cx="10353762" cy="970450"/>
          </a:xfrm>
        </p:spPr>
        <p:txBody>
          <a:bodyPr/>
          <a:lstStyle/>
          <a:p>
            <a:r>
              <a:rPr lang="en-IN" dirty="0"/>
              <a:t>Pedal ratio</a:t>
            </a:r>
          </a:p>
        </p:txBody>
      </p:sp>
      <p:sp>
        <p:nvSpPr>
          <p:cNvPr id="3" name="Content Placeholder 2">
            <a:extLst>
              <a:ext uri="{FF2B5EF4-FFF2-40B4-BE49-F238E27FC236}">
                <a16:creationId xmlns:a16="http://schemas.microsoft.com/office/drawing/2014/main" id="{419ABF57-3E81-A16B-04FB-A1ECA743AACB}"/>
              </a:ext>
            </a:extLst>
          </p:cNvPr>
          <p:cNvSpPr>
            <a:spLocks noGrp="1"/>
          </p:cNvSpPr>
          <p:nvPr>
            <p:ph idx="1"/>
          </p:nvPr>
        </p:nvSpPr>
        <p:spPr>
          <a:xfrm>
            <a:off x="913795" y="979413"/>
            <a:ext cx="10353762" cy="4058751"/>
          </a:xfrm>
        </p:spPr>
        <p:txBody>
          <a:bodyPr>
            <a:normAutofit/>
          </a:bodyPr>
          <a:lstStyle/>
          <a:p>
            <a:pPr marL="36900" indent="0">
              <a:buNone/>
            </a:pPr>
            <a:r>
              <a:rPr lang="en-US" sz="1600" dirty="0"/>
              <a:t>Pedal ratio refers to how much the force you apply to the brake pedal gets multiplied before it reaches the brakes. In simpler terms, it tells you how hard you need to press the pedal to achieve a certain braking force.</a:t>
            </a:r>
          </a:p>
          <a:p>
            <a:pPr marL="36900" indent="0">
              <a:buNone/>
            </a:pPr>
            <a:r>
              <a:rPr lang="en-US" sz="1600" dirty="0"/>
              <a:t>Here's how it works:</a:t>
            </a:r>
          </a:p>
          <a:p>
            <a:pPr>
              <a:buFont typeface="Arial" panose="020B0604020202020204" pitchFamily="34" charset="0"/>
              <a:buChar char="•"/>
            </a:pPr>
            <a:r>
              <a:rPr lang="en-US" sz="1600" dirty="0"/>
              <a:t>The pedal has a pivot point.</a:t>
            </a:r>
          </a:p>
          <a:p>
            <a:pPr>
              <a:buFont typeface="Arial" panose="020B0604020202020204" pitchFamily="34" charset="0"/>
              <a:buChar char="•"/>
            </a:pPr>
            <a:r>
              <a:rPr lang="en-US" sz="1600" dirty="0"/>
              <a:t>You press the pedal on one side of the pivot point (usually with your foot on the pad).</a:t>
            </a:r>
          </a:p>
          <a:p>
            <a:pPr>
              <a:buFont typeface="Arial" panose="020B0604020202020204" pitchFamily="34" charset="0"/>
              <a:buChar char="•"/>
            </a:pPr>
            <a:r>
              <a:rPr lang="en-US" sz="1600" dirty="0"/>
              <a:t>A pushrod connects to the other side of the pivot point and transfers the force to the master cylinder.</a:t>
            </a:r>
          </a:p>
          <a:p>
            <a:pPr marL="36900" indent="0">
              <a:buNone/>
            </a:pPr>
            <a:r>
              <a:rPr lang="en-US" sz="1600" dirty="0"/>
              <a:t>The pedal ratio is calculated by dividing the distance from the pivot point to the center of the pedal pad (distance X) by the distance from the pivot point to the center of the master cylinder pushrod (distance Y).</a:t>
            </a:r>
          </a:p>
          <a:p>
            <a:pPr marL="36900" indent="0">
              <a:buNone/>
            </a:pPr>
            <a:r>
              <a:rPr lang="en-US" sz="1600" dirty="0"/>
              <a:t>So, pedal ratio = X / Y.</a:t>
            </a:r>
          </a:p>
          <a:p>
            <a:endParaRPr lang="en-IN" sz="1600" dirty="0"/>
          </a:p>
        </p:txBody>
      </p:sp>
      <p:pic>
        <p:nvPicPr>
          <p:cNvPr id="2050" name="Picture 2" descr="pedal ratio calculations">
            <a:extLst>
              <a:ext uri="{FF2B5EF4-FFF2-40B4-BE49-F238E27FC236}">
                <a16:creationId xmlns:a16="http://schemas.microsoft.com/office/drawing/2014/main" id="{5FE9866B-7A13-D1AD-D9F9-FD236D557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801" y="4079203"/>
            <a:ext cx="7143750"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470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D7D11-A012-DE2D-B3F1-CF28A863AA5A}"/>
              </a:ext>
            </a:extLst>
          </p:cNvPr>
          <p:cNvSpPr>
            <a:spLocks noGrp="1"/>
          </p:cNvSpPr>
          <p:nvPr>
            <p:ph type="title"/>
          </p:nvPr>
        </p:nvSpPr>
        <p:spPr/>
        <p:txBody>
          <a:bodyPr/>
          <a:lstStyle/>
          <a:p>
            <a:r>
              <a:rPr lang="en-IN" dirty="0"/>
              <a:t>Brake bias</a:t>
            </a:r>
          </a:p>
        </p:txBody>
      </p:sp>
      <p:sp>
        <p:nvSpPr>
          <p:cNvPr id="3" name="Content Placeholder 2">
            <a:extLst>
              <a:ext uri="{FF2B5EF4-FFF2-40B4-BE49-F238E27FC236}">
                <a16:creationId xmlns:a16="http://schemas.microsoft.com/office/drawing/2014/main" id="{9DAFFED6-2B32-24B4-8DCF-E7894036F6D6}"/>
              </a:ext>
            </a:extLst>
          </p:cNvPr>
          <p:cNvSpPr>
            <a:spLocks noGrp="1"/>
          </p:cNvSpPr>
          <p:nvPr>
            <p:ph idx="1"/>
          </p:nvPr>
        </p:nvSpPr>
        <p:spPr>
          <a:xfrm>
            <a:off x="976548" y="1822096"/>
            <a:ext cx="10353762" cy="4058751"/>
          </a:xfrm>
        </p:spPr>
        <p:txBody>
          <a:bodyPr>
            <a:normAutofit fontScale="70000" lnSpcReduction="20000"/>
          </a:bodyPr>
          <a:lstStyle/>
          <a:p>
            <a:pPr marL="36900" indent="0">
              <a:buNone/>
            </a:pPr>
            <a:r>
              <a:rPr lang="en-US" dirty="0"/>
              <a:t>Brake bias, also known as brake balance, refers to the distribution of braking force between the front and rear wheels of a vehicle. It's typically expressed as a percentage of braking force applied to the front wheels.</a:t>
            </a:r>
          </a:p>
          <a:p>
            <a:pPr marL="36900" indent="0">
              <a:buNone/>
            </a:pPr>
            <a:r>
              <a:rPr lang="en-US" dirty="0"/>
              <a:t>Here's how it works:</a:t>
            </a:r>
          </a:p>
          <a:p>
            <a:pPr>
              <a:buFont typeface="Arial" panose="020B0604020202020204" pitchFamily="34" charset="0"/>
              <a:buChar char="•"/>
            </a:pPr>
            <a:r>
              <a:rPr lang="en-US" b="1" dirty="0"/>
              <a:t>Weight transfer:</a:t>
            </a:r>
            <a:r>
              <a:rPr lang="en-US" dirty="0"/>
              <a:t> When you brake, the car's weight transfers forward, putting more weight on the front wheels and reducing weight on the rear wheels.</a:t>
            </a:r>
          </a:p>
          <a:p>
            <a:pPr>
              <a:buFont typeface="Arial" panose="020B0604020202020204" pitchFamily="34" charset="0"/>
              <a:buChar char="•"/>
            </a:pPr>
            <a:r>
              <a:rPr lang="en-US" b="1" dirty="0"/>
              <a:t>Unequal braking force:</a:t>
            </a:r>
            <a:r>
              <a:rPr lang="en-US" dirty="0"/>
              <a:t> To compensate for this weight transfer and maintain vehicle stability, the front brakes are designed to apply more stopping power than the rear brakes.</a:t>
            </a:r>
          </a:p>
          <a:p>
            <a:pPr marL="36900" indent="0">
              <a:buNone/>
            </a:pPr>
            <a:r>
              <a:rPr lang="en-US" b="1" dirty="0"/>
              <a:t>Factors affecting brake bias:</a:t>
            </a:r>
            <a:endParaRPr lang="en-US" dirty="0"/>
          </a:p>
          <a:p>
            <a:pPr>
              <a:buFont typeface="Arial" panose="020B0604020202020204" pitchFamily="34" charset="0"/>
              <a:buChar char="•"/>
            </a:pPr>
            <a:r>
              <a:rPr lang="en-US" b="1" dirty="0"/>
              <a:t>Vehicle type:</a:t>
            </a:r>
            <a:r>
              <a:rPr lang="en-US" dirty="0"/>
              <a:t> FWD cars naturally have more weight on the front wheels, so they need a higher front brake bias.</a:t>
            </a:r>
          </a:p>
          <a:p>
            <a:pPr>
              <a:buFont typeface="Arial" panose="020B0604020202020204" pitchFamily="34" charset="0"/>
              <a:buChar char="•"/>
            </a:pPr>
            <a:r>
              <a:rPr lang="en-US" b="1" dirty="0"/>
              <a:t>Driving conditions:</a:t>
            </a:r>
            <a:r>
              <a:rPr lang="en-US" dirty="0"/>
              <a:t> Race cars might need adjustments for optimal performance on a track.</a:t>
            </a:r>
          </a:p>
          <a:p>
            <a:pPr>
              <a:buFont typeface="Arial" panose="020B0604020202020204" pitchFamily="34" charset="0"/>
              <a:buChar char="•"/>
            </a:pPr>
            <a:r>
              <a:rPr lang="en-US" b="1" dirty="0"/>
              <a:t>Cargo and passenger weight:</a:t>
            </a:r>
            <a:r>
              <a:rPr lang="en-US" dirty="0"/>
              <a:t> A heavier load can shift the weight distribution and require a slight bias adjustment.</a:t>
            </a:r>
          </a:p>
          <a:p>
            <a:pPr marL="36900" indent="0">
              <a:buNone/>
            </a:pPr>
            <a:r>
              <a:rPr lang="en-US" b="1" dirty="0"/>
              <a:t>Adjusting brake bias:</a:t>
            </a:r>
            <a:endParaRPr lang="en-US" dirty="0"/>
          </a:p>
          <a:p>
            <a:pPr marL="36900" indent="0">
              <a:buNone/>
            </a:pPr>
            <a:r>
              <a:rPr lang="en-US" dirty="0"/>
              <a:t>In most everyday vehicles, brake bias isn't adjustable. However, some high-performance cars might have features for fine-tuning the balance. It's important to leave adjustments to qualified mechanics as improper settings can be dangerous.</a:t>
            </a:r>
          </a:p>
          <a:p>
            <a:pPr marL="36900" indent="0">
              <a:buNone/>
            </a:pPr>
            <a:endParaRPr lang="en-IN" dirty="0"/>
          </a:p>
        </p:txBody>
      </p:sp>
    </p:spTree>
    <p:extLst>
      <p:ext uri="{BB962C8B-B14F-4D97-AF65-F5344CB8AC3E}">
        <p14:creationId xmlns:p14="http://schemas.microsoft.com/office/powerpoint/2010/main" val="3421263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D545E-60EE-07CF-2E7F-7C3F72EA6CFD}"/>
              </a:ext>
            </a:extLst>
          </p:cNvPr>
          <p:cNvSpPr>
            <a:spLocks noGrp="1"/>
          </p:cNvSpPr>
          <p:nvPr>
            <p:ph type="title"/>
          </p:nvPr>
        </p:nvSpPr>
        <p:spPr/>
        <p:txBody>
          <a:bodyPr/>
          <a:lstStyle/>
          <a:p>
            <a:r>
              <a:rPr lang="en-IN" dirty="0"/>
              <a:t>Balance bar</a:t>
            </a:r>
          </a:p>
        </p:txBody>
      </p:sp>
      <p:sp>
        <p:nvSpPr>
          <p:cNvPr id="3" name="Content Placeholder 2">
            <a:extLst>
              <a:ext uri="{FF2B5EF4-FFF2-40B4-BE49-F238E27FC236}">
                <a16:creationId xmlns:a16="http://schemas.microsoft.com/office/drawing/2014/main" id="{F8922BCB-1569-18F7-B8F1-DAF1424AA2C0}"/>
              </a:ext>
            </a:extLst>
          </p:cNvPr>
          <p:cNvSpPr>
            <a:spLocks noGrp="1"/>
          </p:cNvSpPr>
          <p:nvPr>
            <p:ph idx="1"/>
          </p:nvPr>
        </p:nvSpPr>
        <p:spPr/>
        <p:txBody>
          <a:bodyPr/>
          <a:lstStyle/>
          <a:p>
            <a:pPr marL="36900" indent="0">
              <a:buNone/>
            </a:pPr>
            <a:r>
              <a:rPr lang="en-IN" dirty="0"/>
              <a:t>Brake bias is changed by adjusting the balance bar which lies between the brake pedal and master cylinders.</a:t>
            </a:r>
          </a:p>
          <a:p>
            <a:endParaRPr lang="en-IN" dirty="0"/>
          </a:p>
        </p:txBody>
      </p:sp>
      <p:pic>
        <p:nvPicPr>
          <p:cNvPr id="5122" name="Picture 2">
            <a:extLst>
              <a:ext uri="{FF2B5EF4-FFF2-40B4-BE49-F238E27FC236}">
                <a16:creationId xmlns:a16="http://schemas.microsoft.com/office/drawing/2014/main" id="{B2D7A004-B174-F796-7BD3-B1740EE12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0878" y="2589119"/>
            <a:ext cx="3209925" cy="3524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6C01523-AA6C-05C9-F3B2-85EF11602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149" y="2589119"/>
            <a:ext cx="3228975"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57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0189A-B7AC-90A2-5C7F-16452252B6FE}"/>
              </a:ext>
            </a:extLst>
          </p:cNvPr>
          <p:cNvSpPr>
            <a:spLocks noGrp="1"/>
          </p:cNvSpPr>
          <p:nvPr>
            <p:ph type="title"/>
          </p:nvPr>
        </p:nvSpPr>
        <p:spPr/>
        <p:txBody>
          <a:bodyPr/>
          <a:lstStyle/>
          <a:p>
            <a:r>
              <a:rPr lang="en-IN" dirty="0"/>
              <a:t>Master cylinders</a:t>
            </a:r>
          </a:p>
        </p:txBody>
      </p:sp>
      <p:sp>
        <p:nvSpPr>
          <p:cNvPr id="3" name="Content Placeholder 2">
            <a:extLst>
              <a:ext uri="{FF2B5EF4-FFF2-40B4-BE49-F238E27FC236}">
                <a16:creationId xmlns:a16="http://schemas.microsoft.com/office/drawing/2014/main" id="{2391FA09-0D92-6BA0-5AEF-7BFCC498251E}"/>
              </a:ext>
            </a:extLst>
          </p:cNvPr>
          <p:cNvSpPr>
            <a:spLocks noGrp="1"/>
          </p:cNvSpPr>
          <p:nvPr>
            <p:ph idx="1"/>
          </p:nvPr>
        </p:nvSpPr>
        <p:spPr/>
        <p:txBody>
          <a:bodyPr>
            <a:normAutofit fontScale="85000" lnSpcReduction="20000"/>
          </a:bodyPr>
          <a:lstStyle/>
          <a:p>
            <a:pPr marL="36900" indent="0">
              <a:buNone/>
            </a:pPr>
            <a:r>
              <a:rPr lang="en-US" dirty="0"/>
              <a:t>The master cylinder is the commander of your car's braking system. It's a seemingly simple but crucial component that translates your leg force on the brake pedal into hydraulic pressure that activates the brakes at each wheel. Here's a deeper dive into how it works:</a:t>
            </a:r>
          </a:p>
          <a:p>
            <a:pPr marL="36900" indent="0">
              <a:buNone/>
            </a:pPr>
            <a:r>
              <a:rPr lang="en-US" b="1" dirty="0"/>
              <a:t>The Force Multiplier:</a:t>
            </a:r>
            <a:endParaRPr lang="en-US" dirty="0"/>
          </a:p>
          <a:p>
            <a:pPr marL="36900" indent="0">
              <a:buNone/>
            </a:pPr>
            <a:r>
              <a:rPr lang="en-US" dirty="0"/>
              <a:t>Imagine the master cylinder as a hydraulic press. When you press the brake pedal, it pushes a piston within the master cylinder. This piston applies pressure to the brake fluid, a non-compressible liquid filling the cylinder and brake lines. Since pressure acts equally in all directions within a sealed system (like the brake fluid), the force you exert on the pedal gets multiplied as it's transferred to the brake fluid.</a:t>
            </a:r>
          </a:p>
          <a:p>
            <a:pPr marL="36900" indent="0">
              <a:buNone/>
            </a:pPr>
            <a:r>
              <a:rPr lang="en-US" b="1" dirty="0"/>
              <a:t>From Pedal to Pressure:</a:t>
            </a:r>
            <a:endParaRPr lang="en-US" dirty="0"/>
          </a:p>
          <a:p>
            <a:pPr marL="36900" indent="0">
              <a:buNone/>
            </a:pPr>
            <a:r>
              <a:rPr lang="en-US" dirty="0"/>
              <a:t>The master cylinder has two main parts:</a:t>
            </a:r>
          </a:p>
          <a:p>
            <a:pPr>
              <a:buFont typeface="Arial" panose="020B0604020202020204" pitchFamily="34" charset="0"/>
              <a:buChar char="•"/>
            </a:pPr>
            <a:r>
              <a:rPr lang="en-US" b="1" dirty="0"/>
              <a:t>Reservoir:</a:t>
            </a:r>
            <a:r>
              <a:rPr lang="en-US" dirty="0"/>
              <a:t> This is a container that holds the brake fluid. It also has a small opening that allows air to enter the system when the brake pedal is released.</a:t>
            </a:r>
          </a:p>
          <a:p>
            <a:pPr>
              <a:buFont typeface="Arial" panose="020B0604020202020204" pitchFamily="34" charset="0"/>
              <a:buChar char="•"/>
            </a:pPr>
            <a:r>
              <a:rPr lang="en-US" b="1" dirty="0"/>
              <a:t>Piston and Cylinder Bore:</a:t>
            </a:r>
            <a:r>
              <a:rPr lang="en-US" dirty="0"/>
              <a:t> The piston is a tight-fitting disc inside a cylindrical bore. When you press the pedal, the piston pushes against the brake fluid in the bore, forcing it out towards the brakes.</a:t>
            </a:r>
          </a:p>
          <a:p>
            <a:endParaRPr lang="en-IN" dirty="0"/>
          </a:p>
        </p:txBody>
      </p:sp>
    </p:spTree>
    <p:extLst>
      <p:ext uri="{BB962C8B-B14F-4D97-AF65-F5344CB8AC3E}">
        <p14:creationId xmlns:p14="http://schemas.microsoft.com/office/powerpoint/2010/main" val="83271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80E5D-B610-974F-634F-E4D6A6BF7D61}"/>
              </a:ext>
            </a:extLst>
          </p:cNvPr>
          <p:cNvSpPr>
            <a:spLocks noGrp="1"/>
          </p:cNvSpPr>
          <p:nvPr>
            <p:ph type="title"/>
          </p:nvPr>
        </p:nvSpPr>
        <p:spPr/>
        <p:txBody>
          <a:bodyPr/>
          <a:lstStyle/>
          <a:p>
            <a:r>
              <a:rPr lang="en-IN" dirty="0"/>
              <a:t>Master cylinder working</a:t>
            </a:r>
          </a:p>
        </p:txBody>
      </p:sp>
      <p:pic>
        <p:nvPicPr>
          <p:cNvPr id="6146" name="Picture 2">
            <a:extLst>
              <a:ext uri="{FF2B5EF4-FFF2-40B4-BE49-F238E27FC236}">
                <a16:creationId xmlns:a16="http://schemas.microsoft.com/office/drawing/2014/main" id="{F7A89B15-62D4-C7EB-A882-C958DBE03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95" y="2180918"/>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andem Master Cylinder Animation">
            <a:extLst>
              <a:ext uri="{FF2B5EF4-FFF2-40B4-BE49-F238E27FC236}">
                <a16:creationId xmlns:a16="http://schemas.microsoft.com/office/drawing/2014/main" id="{4B06036A-1F32-706C-E0ED-08366995605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31780" y="1580050"/>
            <a:ext cx="7216421" cy="4059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2984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docProps/app.xml><?xml version="1.0" encoding="utf-8"?>
<Properties xmlns="http://schemas.openxmlformats.org/officeDocument/2006/extended-properties" xmlns:vt="http://schemas.openxmlformats.org/officeDocument/2006/docPropsVTypes">
  <Template>TM04033929[[fn=Slate]]</Template>
  <TotalTime>190</TotalTime>
  <Words>1851</Words>
  <Application>Microsoft Office PowerPoint</Application>
  <PresentationFormat>Widescreen</PresentationFormat>
  <Paragraphs>117</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Calisto MT</vt:lpstr>
      <vt:lpstr>Wingdings 2</vt:lpstr>
      <vt:lpstr>Slate</vt:lpstr>
      <vt:lpstr>BRAKES</vt:lpstr>
      <vt:lpstr>COMPONENTS:</vt:lpstr>
      <vt:lpstr>Break pedal</vt:lpstr>
      <vt:lpstr>Break pedal</vt:lpstr>
      <vt:lpstr>Pedal ratio</vt:lpstr>
      <vt:lpstr>Brake bias</vt:lpstr>
      <vt:lpstr>Balance bar</vt:lpstr>
      <vt:lpstr>Master cylinders</vt:lpstr>
      <vt:lpstr>Master cylinder working</vt:lpstr>
      <vt:lpstr>Brake callipers and Brake pads</vt:lpstr>
      <vt:lpstr>Brake callipers and Brake pads</vt:lpstr>
      <vt:lpstr>Some other components:</vt:lpstr>
      <vt:lpstr>Brake bleeding</vt:lpstr>
      <vt:lpstr>WHEEL ASSEMBLY</vt:lpstr>
      <vt:lpstr>Main Components:</vt:lpstr>
      <vt:lpstr>Upright</vt:lpstr>
      <vt:lpstr>PowerPoint Presentation</vt:lpstr>
      <vt:lpstr>Hub</vt:lpstr>
      <vt:lpstr>PowerPoint Presentation</vt:lpstr>
      <vt:lpstr>UBJ (Upper Ball Joint)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Pavitpal Singh</dc:creator>
  <cp:lastModifiedBy>Pavitpal Singh</cp:lastModifiedBy>
  <cp:revision>2</cp:revision>
  <dcterms:created xsi:type="dcterms:W3CDTF">2024-06-10T08:35:18Z</dcterms:created>
  <dcterms:modified xsi:type="dcterms:W3CDTF">2024-06-10T14:18:24Z</dcterms:modified>
</cp:coreProperties>
</file>